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9"/>
  </p:notesMasterIdLst>
  <p:sldIdLst>
    <p:sldId id="386" r:id="rId2"/>
    <p:sldId id="385" r:id="rId3"/>
    <p:sldId id="387" r:id="rId4"/>
    <p:sldId id="388" r:id="rId5"/>
    <p:sldId id="389" r:id="rId6"/>
    <p:sldId id="396" r:id="rId7"/>
    <p:sldId id="390" r:id="rId8"/>
    <p:sldId id="394" r:id="rId9"/>
    <p:sldId id="392" r:id="rId10"/>
    <p:sldId id="397" r:id="rId11"/>
    <p:sldId id="395" r:id="rId12"/>
    <p:sldId id="407" r:id="rId13"/>
    <p:sldId id="398" r:id="rId14"/>
    <p:sldId id="399" r:id="rId15"/>
    <p:sldId id="400" r:id="rId16"/>
    <p:sldId id="401" r:id="rId17"/>
    <p:sldId id="362" r:id="rId18"/>
    <p:sldId id="402" r:id="rId19"/>
    <p:sldId id="403" r:id="rId20"/>
    <p:sldId id="365" r:id="rId21"/>
    <p:sldId id="384" r:id="rId22"/>
    <p:sldId id="383" r:id="rId23"/>
    <p:sldId id="404" r:id="rId24"/>
    <p:sldId id="369" r:id="rId25"/>
    <p:sldId id="372" r:id="rId26"/>
    <p:sldId id="405" r:id="rId27"/>
    <p:sldId id="406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150"/>
    <p:restoredTop sz="95958"/>
  </p:normalViewPr>
  <p:slideViewPr>
    <p:cSldViewPr snapToGrid="0" snapToObjects="1">
      <p:cViewPr varScale="1">
        <p:scale>
          <a:sx n="152" d="100"/>
          <a:sy n="152" d="100"/>
        </p:scale>
        <p:origin x="62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00.png>
</file>

<file path=ppt/media/image11.png>
</file>

<file path=ppt/media/image110.png>
</file>

<file path=ppt/media/image12.png>
</file>

<file path=ppt/media/image12.tiff>
</file>

<file path=ppt/media/image13.png>
</file>

<file path=ppt/media/image13.tiff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C4908-2A04-9943-9FD7-65929F5D9E3B}" type="datetimeFigureOut">
              <a:rPr lang="en-US" smtClean="0"/>
              <a:t>3/2/18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A5107-B47F-A942-A7B4-FB0CAFAD1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85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A5107-B47F-A942-A7B4-FB0CAFAD15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45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CF5A-EA79-452C-A52C-1A2668C2E7DF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4C28-BD4B-4892-9A2D-6E19BD753A9A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D9D02-426E-46C9-9EE9-0DE1EF8B2838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AA6B6-10E5-4810-BC9F-DA72D8452E73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8D072-EF12-4AA2-BD71-ABC68B06D0E2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BF60-6CC3-4B74-A60D-3486985E4346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4818-984F-4759-BF72-A33BDC1963BD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E191-5F94-4FC1-B823-BD7CABF7FA06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56D55-EFBE-4F9B-8A5F-09D42CA22A9B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D1D110F-3F4E-48D9-B8AA-5D0E825AFDBA}" type="datetime1">
              <a:rPr lang="en-US" smtClean="0"/>
              <a:pPr/>
              <a:t>3/2/18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744" y="2791299"/>
            <a:ext cx="8857883" cy="1072859"/>
          </a:xfrm>
        </p:spPr>
        <p:txBody>
          <a:bodyPr>
            <a:normAutofit/>
          </a:bodyPr>
          <a:lstStyle/>
          <a:p>
            <a:r>
              <a:rPr lang="en-US" sz="3800" b="1" dirty="0">
                <a:solidFill>
                  <a:schemeClr val="bg2">
                    <a:lumMod val="75000"/>
                  </a:schemeClr>
                </a:solidFill>
              </a:rPr>
              <a:t>Statistical Genomics</a:t>
            </a:r>
            <a:endParaRPr lang="en-US" sz="3800" b="1" dirty="0">
              <a:solidFill>
                <a:schemeClr val="accent2"/>
              </a:solidFill>
            </a:endParaRPr>
          </a:p>
        </p:txBody>
      </p:sp>
      <p:pic>
        <p:nvPicPr>
          <p:cNvPr id="4" name="Picture 7" descr="Washington_State_Couga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886" y="5316238"/>
            <a:ext cx="1433513" cy="143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512699" y="4249255"/>
            <a:ext cx="6400800" cy="10669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Zhiwu Zhang</a:t>
            </a:r>
          </a:p>
          <a:p>
            <a:pPr marL="0" indent="0" algn="ctr">
              <a:buNone/>
            </a:pPr>
            <a:r>
              <a:rPr lang="en-US" sz="2800" dirty="0"/>
              <a:t>Washington State University</a:t>
            </a:r>
          </a:p>
        </p:txBody>
      </p:sp>
      <p:sp>
        <p:nvSpPr>
          <p:cNvPr id="8" name="Title 2"/>
          <p:cNvSpPr txBox="1">
            <a:spLocks/>
          </p:cNvSpPr>
          <p:nvPr/>
        </p:nvSpPr>
        <p:spPr bwMode="auto">
          <a:xfrm>
            <a:off x="894721" y="3597458"/>
            <a:ext cx="7487279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5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2800" b="1" dirty="0">
                <a:solidFill>
                  <a:schemeClr val="bg2">
                    <a:lumMod val="50000"/>
                  </a:schemeClr>
                </a:solidFill>
              </a:rPr>
              <a:t>Lecture 15: MLM</a:t>
            </a:r>
          </a:p>
        </p:txBody>
      </p:sp>
    </p:spTree>
    <p:extLst>
      <p:ext uri="{BB962C8B-B14F-4D97-AF65-F5344CB8AC3E}">
        <p14:creationId xmlns:p14="http://schemas.microsoft.com/office/powerpoint/2010/main" val="1525322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4068305" cy="1147770"/>
          </a:xfrm>
        </p:spPr>
        <p:txBody>
          <a:bodyPr>
            <a:normAutofit/>
          </a:bodyPr>
          <a:lstStyle/>
          <a:p>
            <a:r>
              <a:rPr lang="en-US" dirty="0"/>
              <a:t>QQ plot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175301"/>
            <a:ext cx="5003800" cy="3785652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r>
              <a:rPr lang="en-US" sz="2400" dirty="0" err="1">
                <a:latin typeface="Century"/>
                <a:cs typeface="Century"/>
              </a:rPr>
              <a:t>p.obs</a:t>
            </a:r>
            <a:r>
              <a:rPr lang="en-US" sz="2400" dirty="0">
                <a:latin typeface="Century"/>
                <a:cs typeface="Century"/>
              </a:rPr>
              <a:t>=P</a:t>
            </a:r>
          </a:p>
          <a:p>
            <a:r>
              <a:rPr lang="en-US" sz="2400" dirty="0"/>
              <a:t>m2=length(</a:t>
            </a:r>
            <a:r>
              <a:rPr lang="en-US" sz="2400" dirty="0" err="1"/>
              <a:t>p.obs</a:t>
            </a:r>
            <a:r>
              <a:rPr lang="en-US" sz="2400" dirty="0"/>
              <a:t>)</a:t>
            </a:r>
          </a:p>
          <a:p>
            <a:r>
              <a:rPr lang="en-US" sz="2400" dirty="0" err="1"/>
              <a:t>p.uni</a:t>
            </a:r>
            <a:r>
              <a:rPr lang="en-US" sz="2400" dirty="0"/>
              <a:t>=</a:t>
            </a:r>
            <a:r>
              <a:rPr lang="en-US" sz="2400" dirty="0" err="1"/>
              <a:t>runif</a:t>
            </a:r>
            <a:r>
              <a:rPr lang="en-US" sz="2400" dirty="0"/>
              <a:t>(m2,0,1)</a:t>
            </a:r>
          </a:p>
          <a:p>
            <a:r>
              <a:rPr lang="en-US" sz="2400" dirty="0" err="1"/>
              <a:t>order.obs</a:t>
            </a:r>
            <a:r>
              <a:rPr lang="en-US" sz="2400" dirty="0"/>
              <a:t>=order(</a:t>
            </a:r>
            <a:r>
              <a:rPr lang="en-US" sz="2400" dirty="0" err="1"/>
              <a:t>p.obs</a:t>
            </a:r>
            <a:r>
              <a:rPr lang="en-US" sz="2400" dirty="0"/>
              <a:t>)</a:t>
            </a:r>
          </a:p>
          <a:p>
            <a:r>
              <a:rPr lang="en-US" sz="2400" dirty="0" err="1"/>
              <a:t>order.uni</a:t>
            </a:r>
            <a:r>
              <a:rPr lang="en-US" sz="2400" dirty="0"/>
              <a:t>=order(</a:t>
            </a:r>
            <a:r>
              <a:rPr lang="en-US" sz="2400" dirty="0" err="1"/>
              <a:t>p.uni</a:t>
            </a:r>
            <a:r>
              <a:rPr lang="en-US" sz="2400" dirty="0"/>
              <a:t>)</a:t>
            </a:r>
          </a:p>
          <a:p>
            <a:endParaRPr lang="en-US" sz="2400" dirty="0"/>
          </a:p>
          <a:p>
            <a:r>
              <a:rPr lang="en-US" sz="2400" dirty="0"/>
              <a:t>plot(-log10(</a:t>
            </a:r>
            <a:r>
              <a:rPr lang="en-US" sz="2400" dirty="0" err="1"/>
              <a:t>p.uni</a:t>
            </a:r>
            <a:r>
              <a:rPr lang="en-US" sz="2400" dirty="0"/>
              <a:t>[</a:t>
            </a:r>
            <a:r>
              <a:rPr lang="en-US" sz="2400" dirty="0" err="1"/>
              <a:t>order.uni</a:t>
            </a:r>
            <a:r>
              <a:rPr lang="en-US" sz="2400" dirty="0"/>
              <a:t>]),</a:t>
            </a:r>
          </a:p>
          <a:p>
            <a:r>
              <a:rPr lang="en-US" sz="2400" dirty="0"/>
              <a:t>-log10(</a:t>
            </a:r>
            <a:r>
              <a:rPr lang="en-US" sz="2400" dirty="0" err="1"/>
              <a:t>p.obs</a:t>
            </a:r>
            <a:r>
              <a:rPr lang="en-US" sz="2400" dirty="0"/>
              <a:t>[</a:t>
            </a:r>
            <a:r>
              <a:rPr lang="en-US" sz="2400" dirty="0" err="1"/>
              <a:t>order.obs</a:t>
            </a:r>
            <a:r>
              <a:rPr lang="en-US" sz="2400" dirty="0"/>
              <a:t>]), )</a:t>
            </a:r>
          </a:p>
          <a:p>
            <a:r>
              <a:rPr lang="en-US" sz="2400" dirty="0" err="1"/>
              <a:t>abline</a:t>
            </a:r>
            <a:r>
              <a:rPr lang="en-US" sz="2400" dirty="0"/>
              <a:t>(a = 0, b = 1, col = "red")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071" y="1015464"/>
            <a:ext cx="5362629" cy="574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37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812" t="19022" r="4887" b="22747"/>
          <a:stretch/>
        </p:blipFill>
        <p:spPr>
          <a:xfrm>
            <a:off x="0" y="0"/>
            <a:ext cx="9144000" cy="33125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5750" y="683708"/>
            <a:ext cx="8726750" cy="1323439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err="1"/>
              <a:t>color.vector</a:t>
            </a:r>
            <a:r>
              <a:rPr lang="en-US" sz="2000" dirty="0"/>
              <a:t> &lt;- rep(c("deepskyblue","orange","forestgreen","indianred3"),10)</a:t>
            </a:r>
          </a:p>
          <a:p>
            <a:r>
              <a:rPr lang="en-US" sz="2000" dirty="0"/>
              <a:t>m=</a:t>
            </a:r>
            <a:r>
              <a:rPr lang="en-US" sz="2000" dirty="0" err="1"/>
              <a:t>nrow</a:t>
            </a:r>
            <a:r>
              <a:rPr lang="en-US" sz="2000" dirty="0"/>
              <a:t>(</a:t>
            </a:r>
            <a:r>
              <a:rPr lang="en-US" sz="2000" dirty="0" err="1"/>
              <a:t>myGM</a:t>
            </a:r>
            <a:r>
              <a:rPr lang="en-US" sz="2000" dirty="0"/>
              <a:t>)</a:t>
            </a:r>
          </a:p>
          <a:p>
            <a:r>
              <a:rPr lang="en-US" sz="2000" dirty="0"/>
              <a:t>plot(t(-log10(</a:t>
            </a:r>
            <a:r>
              <a:rPr lang="en-US" sz="2000" dirty="0">
                <a:solidFill>
                  <a:srgbClr val="FF0000"/>
                </a:solidFill>
              </a:rPr>
              <a:t>P</a:t>
            </a:r>
            <a:r>
              <a:rPr lang="en-US" sz="2000" dirty="0"/>
              <a:t>))~</a:t>
            </a:r>
            <a:r>
              <a:rPr lang="en-US" sz="2000" dirty="0" err="1"/>
              <a:t>seq</a:t>
            </a:r>
            <a:r>
              <a:rPr lang="en-US" sz="2000" dirty="0"/>
              <a:t>(1:m),col=</a:t>
            </a:r>
            <a:r>
              <a:rPr lang="en-US" sz="2000" dirty="0" err="1"/>
              <a:t>color.vector</a:t>
            </a:r>
            <a:r>
              <a:rPr lang="en-US" sz="2000" dirty="0"/>
              <a:t>[</a:t>
            </a:r>
            <a:r>
              <a:rPr lang="en-US" sz="2000" dirty="0" err="1"/>
              <a:t>myGM</a:t>
            </a:r>
            <a:r>
              <a:rPr lang="en-US" sz="2000" dirty="0"/>
              <a:t>[,2]])</a:t>
            </a:r>
          </a:p>
          <a:p>
            <a:r>
              <a:rPr lang="en-US" sz="2000" dirty="0" err="1"/>
              <a:t>abline</a:t>
            </a:r>
            <a:r>
              <a:rPr lang="en-US" sz="2000" dirty="0"/>
              <a:t>(v=</a:t>
            </a:r>
            <a:r>
              <a:rPr lang="en-US" sz="2000" dirty="0" err="1"/>
              <a:t>mySim$QTN.position</a:t>
            </a:r>
            <a:r>
              <a:rPr lang="en-US" sz="2000" dirty="0"/>
              <a:t>, </a:t>
            </a:r>
            <a:r>
              <a:rPr lang="en-US" sz="2000" dirty="0" err="1"/>
              <a:t>lty</a:t>
            </a:r>
            <a:r>
              <a:rPr lang="en-US" sz="2000" dirty="0"/>
              <a:t> = 2, </a:t>
            </a:r>
            <a:r>
              <a:rPr lang="en-US" sz="2000" dirty="0" err="1"/>
              <a:t>lwd</a:t>
            </a:r>
            <a:r>
              <a:rPr lang="en-US" sz="2000" dirty="0"/>
              <a:t>=2, col = "black")</a:t>
            </a:r>
          </a:p>
        </p:txBody>
      </p:sp>
      <p:pic>
        <p:nvPicPr>
          <p:cNvPr id="6" name="Picture 5"/>
          <p:cNvPicPr>
            <a:picLocks/>
          </p:cNvPicPr>
          <p:nvPr/>
        </p:nvPicPr>
        <p:blipFill rotWithShape="1">
          <a:blip r:embed="rId3"/>
          <a:srcRect l="3729" t="11915" r="2881" b="13951"/>
          <a:stretch/>
        </p:blipFill>
        <p:spPr>
          <a:xfrm>
            <a:off x="285750" y="3124200"/>
            <a:ext cx="8810626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175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H="1">
            <a:off x="1927782" y="1284454"/>
            <a:ext cx="64612" cy="5249693"/>
          </a:xfrm>
          <a:prstGeom prst="line">
            <a:avLst/>
          </a:prstGeom>
          <a:ln w="254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5093817" y="1253765"/>
            <a:ext cx="18261" cy="5249693"/>
          </a:xfrm>
          <a:prstGeom prst="line">
            <a:avLst/>
          </a:prstGeom>
          <a:ln w="254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3390" y="6041842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Hidden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80219" y="6041842"/>
            <a:ext cx="1690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Observed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92236" y="6011153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Modeling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68804" y="1512081"/>
            <a:ext cx="70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SNPs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34791" y="4291301"/>
            <a:ext cx="452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16965" y="1512081"/>
            <a:ext cx="823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Genes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5013" y="3385272"/>
            <a:ext cx="690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BV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61" y="4973058"/>
            <a:ext cx="914400" cy="910336"/>
          </a:xfrm>
          <a:prstGeom prst="rect">
            <a:avLst/>
          </a:prstGeom>
        </p:spPr>
      </p:pic>
      <p:cxnSp>
        <p:nvCxnSpPr>
          <p:cNvPr id="19" name="Straight Connector 18"/>
          <p:cNvCxnSpPr>
            <a:stCxn id="14" idx="1"/>
            <a:endCxn id="16" idx="3"/>
          </p:cNvCxnSpPr>
          <p:nvPr/>
        </p:nvCxnSpPr>
        <p:spPr>
          <a:xfrm flipH="1">
            <a:off x="1440237" y="1696747"/>
            <a:ext cx="1128567" cy="0"/>
          </a:xfrm>
          <a:prstGeom prst="line">
            <a:avLst/>
          </a:prstGeom>
          <a:ln w="2540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6" idx="2"/>
            <a:endCxn id="17" idx="0"/>
          </p:cNvCxnSpPr>
          <p:nvPr/>
        </p:nvCxnSpPr>
        <p:spPr>
          <a:xfrm>
            <a:off x="1028601" y="1881413"/>
            <a:ext cx="1669" cy="1503859"/>
          </a:xfrm>
          <a:prstGeom prst="line">
            <a:avLst/>
          </a:prstGeom>
          <a:ln w="2540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17" idx="2"/>
          </p:cNvCxnSpPr>
          <p:nvPr/>
        </p:nvCxnSpPr>
        <p:spPr>
          <a:xfrm>
            <a:off x="1030270" y="3754604"/>
            <a:ext cx="1604521" cy="536697"/>
          </a:xfrm>
          <a:prstGeom prst="line">
            <a:avLst/>
          </a:prstGeom>
          <a:ln w="2540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1375527" y="4660633"/>
            <a:ext cx="1259264" cy="458122"/>
          </a:xfrm>
          <a:prstGeom prst="line">
            <a:avLst/>
          </a:prstGeom>
          <a:ln w="2540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4049598" y="1512081"/>
            <a:ext cx="70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PCs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049598" y="2196616"/>
            <a:ext cx="701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</a:t>
            </a:r>
          </a:p>
        </p:txBody>
      </p:sp>
      <p:cxnSp>
        <p:nvCxnSpPr>
          <p:cNvPr id="44" name="Straight Connector 43"/>
          <p:cNvCxnSpPr>
            <a:stCxn id="14" idx="3"/>
            <a:endCxn id="42" idx="1"/>
          </p:cNvCxnSpPr>
          <p:nvPr/>
        </p:nvCxnSpPr>
        <p:spPr>
          <a:xfrm>
            <a:off x="3270314" y="1696747"/>
            <a:ext cx="779284" cy="0"/>
          </a:xfrm>
          <a:prstGeom prst="line">
            <a:avLst/>
          </a:prstGeom>
          <a:ln w="2540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14" idx="3"/>
            <a:endCxn id="43" idx="1"/>
          </p:cNvCxnSpPr>
          <p:nvPr/>
        </p:nvCxnSpPr>
        <p:spPr>
          <a:xfrm>
            <a:off x="3270314" y="1696747"/>
            <a:ext cx="779284" cy="684535"/>
          </a:xfrm>
          <a:prstGeom prst="line">
            <a:avLst/>
          </a:prstGeom>
          <a:ln w="2540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971830" y="3385272"/>
            <a:ext cx="845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BLUP</a:t>
            </a:r>
            <a:endParaRPr lang="en-US" dirty="0"/>
          </a:p>
        </p:txBody>
      </p:sp>
      <p:cxnSp>
        <p:nvCxnSpPr>
          <p:cNvPr id="51" name="Straight Connector 50"/>
          <p:cNvCxnSpPr>
            <a:stCxn id="15" idx="3"/>
            <a:endCxn id="50" idx="2"/>
          </p:cNvCxnSpPr>
          <p:nvPr/>
        </p:nvCxnSpPr>
        <p:spPr>
          <a:xfrm flipV="1">
            <a:off x="3087278" y="3754604"/>
            <a:ext cx="1307188" cy="721363"/>
          </a:xfrm>
          <a:prstGeom prst="line">
            <a:avLst/>
          </a:prstGeom>
          <a:ln w="2540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43" idx="2"/>
            <a:endCxn id="50" idx="0"/>
          </p:cNvCxnSpPr>
          <p:nvPr/>
        </p:nvCxnSpPr>
        <p:spPr>
          <a:xfrm flipH="1">
            <a:off x="4394466" y="2565948"/>
            <a:ext cx="5887" cy="819324"/>
          </a:xfrm>
          <a:prstGeom prst="line">
            <a:avLst/>
          </a:prstGeom>
          <a:ln w="2540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3910159" y="5243560"/>
            <a:ext cx="1057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Residual</a:t>
            </a:r>
          </a:p>
        </p:txBody>
      </p:sp>
      <p:cxnSp>
        <p:nvCxnSpPr>
          <p:cNvPr id="58" name="Straight Connector 57"/>
          <p:cNvCxnSpPr>
            <a:stCxn id="15" idx="3"/>
            <a:endCxn id="57" idx="0"/>
          </p:cNvCxnSpPr>
          <p:nvPr/>
        </p:nvCxnSpPr>
        <p:spPr>
          <a:xfrm>
            <a:off x="3087278" y="4475967"/>
            <a:ext cx="1351765" cy="767593"/>
          </a:xfrm>
          <a:prstGeom prst="line">
            <a:avLst/>
          </a:prstGeom>
          <a:ln w="2540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17" idx="3"/>
            <a:endCxn id="50" idx="1"/>
          </p:cNvCxnSpPr>
          <p:nvPr/>
        </p:nvCxnSpPr>
        <p:spPr>
          <a:xfrm>
            <a:off x="1375527" y="3569938"/>
            <a:ext cx="2596303" cy="0"/>
          </a:xfrm>
          <a:prstGeom prst="line">
            <a:avLst/>
          </a:prstGeom>
          <a:ln w="25400">
            <a:solidFill>
              <a:schemeClr val="tx1"/>
            </a:solidFill>
            <a:prstDash val="dash"/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18" idx="3"/>
            <a:endCxn id="57" idx="1"/>
          </p:cNvCxnSpPr>
          <p:nvPr/>
        </p:nvCxnSpPr>
        <p:spPr>
          <a:xfrm>
            <a:off x="1433661" y="5428226"/>
            <a:ext cx="2476498" cy="0"/>
          </a:xfrm>
          <a:prstGeom prst="line">
            <a:avLst/>
          </a:prstGeom>
          <a:ln w="25400">
            <a:solidFill>
              <a:schemeClr val="tx1"/>
            </a:solidFill>
            <a:prstDash val="dash"/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Content Placeholder 81"/>
          <p:cNvSpPr>
            <a:spLocks noGrp="1"/>
          </p:cNvSpPr>
          <p:nvPr>
            <p:ph idx="1"/>
          </p:nvPr>
        </p:nvSpPr>
        <p:spPr>
          <a:xfrm>
            <a:off x="5135644" y="2011680"/>
            <a:ext cx="3144756" cy="363563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y=</a:t>
            </a:r>
            <a:r>
              <a:rPr lang="en-US" dirty="0" err="1"/>
              <a:t>SNP+e</a:t>
            </a:r>
            <a:endParaRPr lang="en-US" dirty="0"/>
          </a:p>
          <a:p>
            <a:r>
              <a:rPr lang="en-US" dirty="0"/>
              <a:t>y=</a:t>
            </a:r>
            <a:r>
              <a:rPr lang="en-US" dirty="0" err="1"/>
              <a:t>SNP+PC+e</a:t>
            </a:r>
            <a:endParaRPr lang="en-US" dirty="0"/>
          </a:p>
          <a:p>
            <a:r>
              <a:rPr lang="en-US" dirty="0"/>
              <a:t>y=</a:t>
            </a:r>
            <a:r>
              <a:rPr lang="en-US" dirty="0" err="1"/>
              <a:t>SNP+PC+K+e</a:t>
            </a:r>
            <a:endParaRPr lang="en-US" dirty="0"/>
          </a:p>
          <a:p>
            <a:r>
              <a:rPr lang="en-US" dirty="0"/>
              <a:t>y=</a:t>
            </a:r>
            <a:r>
              <a:rPr lang="en-US" dirty="0" err="1"/>
              <a:t>SNP+PC+BLUP+e</a:t>
            </a:r>
            <a:endParaRPr lang="en-US" dirty="0"/>
          </a:p>
          <a:p>
            <a:endParaRPr lang="en-US" dirty="0"/>
          </a:p>
          <a:p>
            <a:r>
              <a:rPr lang="en-US" dirty="0"/>
              <a:t>BLUP=</a:t>
            </a:r>
            <a:r>
              <a:rPr lang="en-US" dirty="0" err="1"/>
              <a:t>SNP+e</a:t>
            </a:r>
            <a:endParaRPr lang="en-US" dirty="0"/>
          </a:p>
          <a:p>
            <a:r>
              <a:rPr lang="en-US" dirty="0"/>
              <a:t>BLUP=</a:t>
            </a:r>
            <a:r>
              <a:rPr lang="en-US" dirty="0" err="1"/>
              <a:t>SNP+PC+e</a:t>
            </a:r>
            <a:endParaRPr lang="en-US" dirty="0"/>
          </a:p>
          <a:p>
            <a:endParaRPr lang="en-US" dirty="0"/>
          </a:p>
          <a:p>
            <a:r>
              <a:rPr lang="en-US" dirty="0"/>
              <a:t>Residual=</a:t>
            </a:r>
            <a:r>
              <a:rPr lang="en-US" dirty="0" err="1"/>
              <a:t>SNP+e</a:t>
            </a:r>
            <a:endParaRPr lang="en-US" dirty="0"/>
          </a:p>
          <a:p>
            <a:r>
              <a:rPr lang="en-US" dirty="0"/>
              <a:t>Residual=</a:t>
            </a:r>
            <a:r>
              <a:rPr lang="en-US" dirty="0" err="1"/>
              <a:t>SNP+PC+e</a:t>
            </a:r>
            <a:endParaRPr lang="en-US" dirty="0"/>
          </a:p>
          <a:p>
            <a:endParaRPr lang="en-US" dirty="0"/>
          </a:p>
          <a:p>
            <a:r>
              <a:rPr lang="en-US" dirty="0"/>
              <a:t>Y=SNP1 + SNP2+ … + 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9" name="Title 88"/>
          <p:cNvSpPr>
            <a:spLocks noGrp="1"/>
          </p:cNvSpPr>
          <p:nvPr>
            <p:ph type="title"/>
          </p:nvPr>
        </p:nvSpPr>
        <p:spPr>
          <a:xfrm>
            <a:off x="0" y="65109"/>
            <a:ext cx="9144000" cy="113176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2"/>
                </a:solidFill>
              </a:rPr>
              <a:t>Hidden, observed</a:t>
            </a:r>
            <a:r>
              <a:rPr lang="en-US" sz="3600">
                <a:solidFill>
                  <a:schemeClr val="accent2"/>
                </a:solidFill>
              </a:rPr>
              <a:t>, induction, </a:t>
            </a:r>
            <a:r>
              <a:rPr lang="en-US" sz="3600" dirty="0">
                <a:solidFill>
                  <a:schemeClr val="accent2"/>
                </a:solidFill>
              </a:rPr>
              <a:t>and modeling</a:t>
            </a:r>
          </a:p>
        </p:txBody>
      </p:sp>
      <p:cxnSp>
        <p:nvCxnSpPr>
          <p:cNvPr id="94" name="Straight Connector 93"/>
          <p:cNvCxnSpPr/>
          <p:nvPr/>
        </p:nvCxnSpPr>
        <p:spPr>
          <a:xfrm flipH="1">
            <a:off x="3615182" y="1196878"/>
            <a:ext cx="18261" cy="5249693"/>
          </a:xfrm>
          <a:prstGeom prst="line">
            <a:avLst/>
          </a:prstGeom>
          <a:ln w="254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3461800" y="6042120"/>
            <a:ext cx="1690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Induction</a:t>
            </a:r>
          </a:p>
        </p:txBody>
      </p:sp>
    </p:spTree>
    <p:extLst>
      <p:ext uri="{BB962C8B-B14F-4D97-AF65-F5344CB8AC3E}">
        <p14:creationId xmlns:p14="http://schemas.microsoft.com/office/powerpoint/2010/main" val="2803841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7" grpId="0"/>
      <p:bldP spid="42" grpId="0"/>
      <p:bldP spid="43" grpId="0"/>
      <p:bldP spid="50" grpId="0"/>
      <p:bldP spid="57" grpId="0"/>
      <p:bldP spid="82" grpId="0" uiExpand="1" build="p"/>
      <p:bldP spid="10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More covariates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" y="2542726"/>
            <a:ext cx="4572000" cy="316401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9939" y="5753875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 err="1">
                <a:latin typeface="Candara" charset="0"/>
              </a:rPr>
              <a:t>y</a:t>
            </a:r>
            <a:endParaRPr lang="pt-BR" sz="2400" dirty="0">
              <a:latin typeface="Candara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99657" y="5753874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2951036" y="5753874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x1</a:t>
            </a:r>
          </a:p>
        </p:txBody>
      </p:sp>
      <p:sp>
        <p:nvSpPr>
          <p:cNvPr id="9" name="Rectangle 8"/>
          <p:cNvSpPr/>
          <p:nvPr/>
        </p:nvSpPr>
        <p:spPr>
          <a:xfrm>
            <a:off x="3928830" y="5753873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x2</a:t>
            </a:r>
          </a:p>
        </p:txBody>
      </p:sp>
      <p:sp>
        <p:nvSpPr>
          <p:cNvPr id="10" name="Rectangle 9"/>
          <p:cNvSpPr/>
          <p:nvPr/>
        </p:nvSpPr>
        <p:spPr>
          <a:xfrm>
            <a:off x="-107520" y="1663610"/>
            <a:ext cx="18236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2400" dirty="0" err="1">
                <a:latin typeface="Candara" charset="0"/>
              </a:rPr>
              <a:t>observation</a:t>
            </a:r>
            <a:endParaRPr lang="pt-BR" sz="2400" dirty="0">
              <a:latin typeface="Candara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18614" y="1663611"/>
            <a:ext cx="10137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>
                <a:latin typeface="Candara" charset="0"/>
              </a:rPr>
              <a:t>mean</a:t>
            </a:r>
            <a:endParaRPr lang="pt-BR" sz="2400" dirty="0">
              <a:latin typeface="Candara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900559" y="1663613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PC2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24197" y="1663612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SNP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477296" y="5753876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[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33412" y="5753875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]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679630" y="5753872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=</a:t>
            </a:r>
            <a:r>
              <a:rPr lang="pt-BR" sz="2400" dirty="0" err="1">
                <a:latin typeface="Candara" charset="0"/>
              </a:rPr>
              <a:t>X</a:t>
            </a:r>
            <a:endParaRPr lang="pt-BR" sz="2400" dirty="0">
              <a:latin typeface="Candara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526593" y="2128391"/>
            <a:ext cx="10137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b0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900559" y="2098398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b1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924197" y="2098397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b2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340611" y="2077948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[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158719" y="2077947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]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022310" y="2080787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 err="1">
                <a:latin typeface="Candara" charset="0"/>
              </a:rPr>
              <a:t>b</a:t>
            </a:r>
            <a:r>
              <a:rPr lang="pt-BR" sz="2400" dirty="0">
                <a:latin typeface="Candara" charset="0"/>
              </a:rPr>
              <a:t>=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475487" y="6374519"/>
            <a:ext cx="38950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 err="1">
                <a:latin typeface="Candara" charset="0"/>
              </a:rPr>
              <a:t>y</a:t>
            </a:r>
            <a:r>
              <a:rPr lang="pt-BR" sz="2400" dirty="0">
                <a:latin typeface="Candara" charset="0"/>
              </a:rPr>
              <a:t> = </a:t>
            </a:r>
            <a:r>
              <a:rPr lang="pt-BR" sz="2400" dirty="0" err="1">
                <a:latin typeface="Candara" charset="0"/>
              </a:rPr>
              <a:t>Xb</a:t>
            </a:r>
            <a:r>
              <a:rPr lang="pt-BR" sz="2400" dirty="0">
                <a:latin typeface="Candara" charset="0"/>
              </a:rPr>
              <a:t> + </a:t>
            </a:r>
            <a:r>
              <a:rPr lang="pt-BR" sz="2400" dirty="0" err="1">
                <a:latin typeface="Candara" charset="0"/>
              </a:rPr>
              <a:t>Zu</a:t>
            </a:r>
            <a:r>
              <a:rPr lang="pt-BR" sz="2400" dirty="0">
                <a:latin typeface="Candara" charset="0"/>
              </a:rPr>
              <a:t> +e </a:t>
            </a: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3855258"/>
              </p:ext>
            </p:extLst>
          </p:nvPr>
        </p:nvGraphicFramePr>
        <p:xfrm>
          <a:off x="5412680" y="1663611"/>
          <a:ext cx="3584955" cy="39312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69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69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69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9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69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5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Ind1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Ind2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u="none" strike="noStrike">
                          <a:effectLst/>
                        </a:rPr>
                        <a:t>…</a:t>
                      </a:r>
                      <a:endParaRPr lang="is-I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Ind9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Ind10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u1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u="none" strike="noStrike">
                          <a:effectLst/>
                        </a:rPr>
                        <a:t>u2</a:t>
                      </a:r>
                      <a:endParaRPr lang="is-I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u="none" strike="noStrike" dirty="0">
                          <a:effectLst/>
                        </a:rPr>
                        <a:t>…</a:t>
                      </a:r>
                      <a:endParaRPr lang="is-I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u9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u10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u="none" strike="noStrike">
                          <a:effectLst/>
                        </a:rPr>
                        <a:t>…</a:t>
                      </a:r>
                      <a:endParaRPr lang="is-I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u="none" strike="noStrike">
                          <a:effectLst/>
                        </a:rPr>
                        <a:t>…</a:t>
                      </a:r>
                      <a:endParaRPr lang="is-I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389"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389"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7389"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7389"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7389"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u="none" strike="noStrike">
                          <a:effectLst/>
                        </a:rPr>
                        <a:t>…</a:t>
                      </a:r>
                      <a:endParaRPr lang="is-I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u="none" strike="noStrike">
                          <a:effectLst/>
                        </a:rPr>
                        <a:t>…</a:t>
                      </a:r>
                      <a:endParaRPr lang="is-I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5" name="Rectangle 24"/>
          <p:cNvSpPr/>
          <p:nvPr/>
        </p:nvSpPr>
        <p:spPr>
          <a:xfrm>
            <a:off x="6737241" y="5753871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 err="1">
                <a:latin typeface="Candara" charset="0"/>
              </a:rPr>
              <a:t>Z</a:t>
            </a:r>
            <a:endParaRPr lang="pt-BR" sz="2400" dirty="0">
              <a:latin typeface="Candara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795935" y="2000329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 err="1">
                <a:latin typeface="Candara" charset="0"/>
              </a:rPr>
              <a:t>u</a:t>
            </a:r>
            <a:r>
              <a:rPr lang="pt-BR" sz="2400" dirty="0">
                <a:latin typeface="Candara" charset="0"/>
              </a:rPr>
              <a:t>=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173651" y="2009361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[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19918" y="2000329"/>
            <a:ext cx="755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latin typeface="Candara" charset="0"/>
              </a:rPr>
              <a:t>]</a:t>
            </a:r>
          </a:p>
        </p:txBody>
      </p:sp>
      <p:cxnSp>
        <p:nvCxnSpPr>
          <p:cNvPr id="32" name="Straight Connector 31"/>
          <p:cNvCxnSpPr/>
          <p:nvPr/>
        </p:nvCxnSpPr>
        <p:spPr>
          <a:xfrm>
            <a:off x="5412680" y="2590056"/>
            <a:ext cx="22383" cy="30048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8997634" y="2557043"/>
            <a:ext cx="22383" cy="30048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412679" y="2590056"/>
            <a:ext cx="1238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8866216" y="2556480"/>
            <a:ext cx="1238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425596" y="5594143"/>
            <a:ext cx="1238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8894631" y="5545069"/>
            <a:ext cx="1238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1353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5" grpId="0"/>
      <p:bldP spid="28" grpId="0"/>
      <p:bldP spid="30" grpId="0"/>
      <p:bldP spid="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 for linear model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2007028"/>
            <a:ext cx="84320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y=b</a:t>
            </a:r>
            <a:r>
              <a:rPr lang="en-US" sz="4000" baseline="-25000" dirty="0"/>
              <a:t>0</a:t>
            </a:r>
            <a:r>
              <a:rPr lang="en-US" sz="4000" dirty="0"/>
              <a:t> + x</a:t>
            </a:r>
            <a:r>
              <a:rPr lang="en-US" sz="4000" baseline="-25000" dirty="0"/>
              <a:t>1</a:t>
            </a:r>
            <a:r>
              <a:rPr lang="en-US" sz="4000" dirty="0"/>
              <a:t>b</a:t>
            </a:r>
            <a:r>
              <a:rPr lang="en-US" sz="4000" baseline="-25000" dirty="0"/>
              <a:t>1</a:t>
            </a:r>
            <a:r>
              <a:rPr lang="en-US" sz="4000" dirty="0"/>
              <a:t> + x</a:t>
            </a:r>
            <a:r>
              <a:rPr lang="en-US" sz="4000" baseline="-25000" dirty="0"/>
              <a:t>2</a:t>
            </a:r>
            <a:r>
              <a:rPr lang="en-US" sz="4000" dirty="0"/>
              <a:t>b</a:t>
            </a:r>
            <a:r>
              <a:rPr lang="en-US" sz="4000" baseline="-25000" dirty="0"/>
              <a:t>2</a:t>
            </a:r>
            <a:r>
              <a:rPr lang="en-US" sz="4000" dirty="0"/>
              <a:t> + … + </a:t>
            </a:r>
            <a:r>
              <a:rPr lang="en-US" sz="4000" dirty="0" err="1"/>
              <a:t>x</a:t>
            </a:r>
            <a:r>
              <a:rPr lang="en-US" sz="4000" baseline="-25000" dirty="0" err="1"/>
              <a:t>p</a:t>
            </a:r>
            <a:r>
              <a:rPr lang="en-US" sz="4000" dirty="0" err="1"/>
              <a:t>b</a:t>
            </a:r>
            <a:r>
              <a:rPr lang="en-US" sz="4000" baseline="-25000" dirty="0" err="1"/>
              <a:t>p</a:t>
            </a:r>
            <a:r>
              <a:rPr lang="en-US" sz="4000" dirty="0"/>
              <a:t> + e</a:t>
            </a:r>
          </a:p>
          <a:p>
            <a:r>
              <a:rPr lang="en-US" sz="4000" dirty="0"/>
              <a:t>y: observation, dependent variable</a:t>
            </a:r>
          </a:p>
          <a:p>
            <a:r>
              <a:rPr lang="en-US" sz="4000" dirty="0"/>
              <a:t>x: </a:t>
            </a:r>
            <a:r>
              <a:rPr lang="en-US" sz="4000" dirty="0" err="1"/>
              <a:t>Explainary</a:t>
            </a:r>
            <a:r>
              <a:rPr lang="en-US" sz="4000" dirty="0"/>
              <a:t>/independent variables</a:t>
            </a:r>
          </a:p>
          <a:p>
            <a:r>
              <a:rPr lang="en-US" sz="4000" dirty="0"/>
              <a:t>e: Residuals/errors</a:t>
            </a:r>
          </a:p>
          <a:p>
            <a:r>
              <a:rPr lang="en-US" sz="4000" dirty="0">
                <a:sym typeface="Symbol" charset="2"/>
              </a:rPr>
              <a:t>	=</a:t>
            </a:r>
            <a:r>
              <a:rPr lang="en-US" sz="4000" dirty="0"/>
              <a:t>e</a:t>
            </a:r>
            <a:r>
              <a:rPr lang="en-US" sz="4000" baseline="-25000" dirty="0"/>
              <a:t>1</a:t>
            </a:r>
            <a:r>
              <a:rPr lang="en-US" sz="4000" baseline="30000" dirty="0"/>
              <a:t>2</a:t>
            </a:r>
            <a:r>
              <a:rPr lang="en-US" sz="4000" dirty="0"/>
              <a:t> + e</a:t>
            </a:r>
            <a:r>
              <a:rPr lang="en-US" sz="4000" baseline="-25000" dirty="0"/>
              <a:t>2</a:t>
            </a:r>
            <a:r>
              <a:rPr lang="en-US" sz="4000" baseline="30000" dirty="0"/>
              <a:t>2</a:t>
            </a:r>
            <a:r>
              <a:rPr lang="en-US" sz="4000" dirty="0"/>
              <a:t> + … + e</a:t>
            </a:r>
            <a:r>
              <a:rPr lang="en-US" sz="4000" baseline="-25000" dirty="0"/>
              <a:t>n</a:t>
            </a:r>
            <a:r>
              <a:rPr lang="en-US" sz="4000" baseline="30000" dirty="0"/>
              <a:t>2</a:t>
            </a:r>
            <a:endParaRPr lang="en-US" sz="4000" dirty="0"/>
          </a:p>
          <a:p>
            <a:r>
              <a:rPr lang="en-US" sz="4000" dirty="0">
                <a:sym typeface="Symbol" charset="2"/>
              </a:rPr>
              <a:t>	=</a:t>
            </a:r>
            <a:r>
              <a:rPr lang="en-US" sz="4000" dirty="0" err="1"/>
              <a:t>e'e</a:t>
            </a:r>
            <a:endParaRPr lang="en-US" sz="4000" dirty="0"/>
          </a:p>
          <a:p>
            <a:r>
              <a:rPr lang="en-US" sz="4000" dirty="0"/>
              <a:t>	=(y-</a:t>
            </a:r>
            <a:r>
              <a:rPr lang="en-US" sz="4000" dirty="0" err="1"/>
              <a:t>Xb</a:t>
            </a:r>
            <a:r>
              <a:rPr lang="en-US" sz="4000" dirty="0"/>
              <a:t>)'(y-</a:t>
            </a:r>
            <a:r>
              <a:rPr lang="en-US" sz="4000" dirty="0" err="1"/>
              <a:t>Xb</a:t>
            </a:r>
            <a:r>
              <a:rPr lang="en-US" sz="4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03630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Optimization to minimize residual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2007028"/>
            <a:ext cx="8432038" cy="4811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ym typeface="Symbol" charset="2"/>
              </a:rPr>
              <a:t>	=</a:t>
            </a:r>
            <a:r>
              <a:rPr lang="en-US" sz="4000" dirty="0" err="1"/>
              <a:t>e'e</a:t>
            </a:r>
            <a:endParaRPr lang="en-US" sz="4000" dirty="0"/>
          </a:p>
          <a:p>
            <a:r>
              <a:rPr lang="en-US" sz="4000" dirty="0"/>
              <a:t>	=e</a:t>
            </a:r>
            <a:r>
              <a:rPr lang="en-US" sz="4000" baseline="30000" dirty="0"/>
              <a:t>2</a:t>
            </a:r>
            <a:r>
              <a:rPr lang="en-US" sz="4000" dirty="0"/>
              <a:t>=(y-</a:t>
            </a:r>
            <a:r>
              <a:rPr lang="en-US" sz="4000" dirty="0" err="1"/>
              <a:t>Xb</a:t>
            </a:r>
            <a:r>
              <a:rPr lang="en-US" sz="4000" dirty="0"/>
              <a:t>)</a:t>
            </a:r>
            <a:r>
              <a:rPr lang="en-US" sz="4000" baseline="30000" dirty="0"/>
              <a:t>2</a:t>
            </a:r>
          </a:p>
          <a:p>
            <a:r>
              <a:rPr lang="en-US" sz="4000" dirty="0"/>
              <a:t>∂</a:t>
            </a:r>
            <a:r>
              <a:rPr lang="en-US" sz="4000" dirty="0">
                <a:sym typeface="Symbol" charset="2"/>
              </a:rPr>
              <a:t>/</a:t>
            </a:r>
            <a:r>
              <a:rPr lang="en-US" sz="4000" dirty="0"/>
              <a:t>∂b</a:t>
            </a:r>
          </a:p>
          <a:p>
            <a:r>
              <a:rPr lang="en-US" sz="4000" dirty="0">
                <a:sym typeface="Symbol" charset="2"/>
              </a:rPr>
              <a:t>	=</a:t>
            </a:r>
            <a:r>
              <a:rPr lang="en-US" sz="4000" dirty="0"/>
              <a:t>2X'(y-</a:t>
            </a:r>
            <a:r>
              <a:rPr lang="en-US" sz="4000" dirty="0" err="1"/>
              <a:t>Xb</a:t>
            </a:r>
            <a:r>
              <a:rPr lang="en-US" sz="4000" dirty="0"/>
              <a:t>)</a:t>
            </a:r>
          </a:p>
          <a:p>
            <a:r>
              <a:rPr lang="en-US" sz="4000" dirty="0"/>
              <a:t>	=2X'y-2X'Xb=0</a:t>
            </a:r>
          </a:p>
          <a:p>
            <a:r>
              <a:rPr lang="en-US" sz="4000" dirty="0" err="1"/>
              <a:t>X'Xb</a:t>
            </a:r>
            <a:r>
              <a:rPr lang="en-US" sz="4000" dirty="0"/>
              <a:t>=</a:t>
            </a:r>
            <a:r>
              <a:rPr lang="en-US" sz="4000" dirty="0" err="1"/>
              <a:t>X'y</a:t>
            </a:r>
            <a:endParaRPr lang="en-US" sz="4000" dirty="0"/>
          </a:p>
          <a:p>
            <a:r>
              <a:rPr lang="en-US" sz="4000" i="1" dirty="0"/>
              <a:t>b</a:t>
            </a:r>
            <a:r>
              <a:rPr lang="en-US" sz="4000" dirty="0"/>
              <a:t>=[X'X]</a:t>
            </a:r>
            <a:r>
              <a:rPr lang="en-US" sz="4000" baseline="30000" dirty="0"/>
              <a:t>-1</a:t>
            </a:r>
            <a:r>
              <a:rPr lang="en-US" sz="4000" dirty="0"/>
              <a:t>[X'Y]</a:t>
            </a:r>
            <a:endParaRPr lang="en-US" sz="4000" baseline="30000" dirty="0"/>
          </a:p>
          <a:p>
            <a:endParaRPr lang="en-US" sz="4000" baseline="30000" dirty="0"/>
          </a:p>
        </p:txBody>
      </p:sp>
    </p:spTree>
    <p:extLst>
      <p:ext uri="{BB962C8B-B14F-4D97-AF65-F5344CB8AC3E}">
        <p14:creationId xmlns:p14="http://schemas.microsoft.com/office/powerpoint/2010/main" val="1729488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test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57200" y="2507173"/>
                <a:ext cx="1499000" cy="5188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𝑦</m:t>
                          </m:r>
                        </m:e>
                      </m:acc>
                      <m:r>
                        <a:rPr lang="en-US" sz="32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𝑋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charset="0"/>
                            </a:rPr>
                            <m:t>′</m:t>
                          </m:r>
                        </m:sup>
                      </m:sSup>
                      <m:acc>
                        <m:accPr>
                          <m:chr m:val="̂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𝑏</m:t>
                          </m:r>
                        </m:e>
                      </m:acc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2507173"/>
                <a:ext cx="1499000" cy="51886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437367" y="4355342"/>
                <a:ext cx="3797065" cy="56009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smtClean="0">
                          <a:latin typeface="Cambria Math" charset="0"/>
                        </a:rPr>
                        <m:t>𝑉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𝑎𝑟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𝑏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pt-BR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𝑋</m:t>
                              </m:r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latin typeface="Cambria Math" charset="0"/>
                            </a:rPr>
                            <m:t>−1</m:t>
                          </m:r>
                        </m:sup>
                      </m:sSup>
                      <m:sSubSup>
                        <m:sSub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𝜎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𝑒</m:t>
                          </m:r>
                        </m:sub>
                        <m:sup>
                          <m:r>
                            <a:rPr lang="en-US" sz="3200" b="0" i="1" smtClean="0">
                              <a:latin typeface="Cambria Math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367" y="4355342"/>
                <a:ext cx="3797065" cy="56009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57200" y="3444466"/>
                <a:ext cx="4250074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𝜎</m:t>
                          </m:r>
                        </m:e>
                        <m:sub>
                          <m:r>
                            <a:rPr lang="en-US" sz="3200" i="1">
                              <a:latin typeface="Cambria Math" charset="0"/>
                            </a:rPr>
                            <m:t>𝑒</m:t>
                          </m:r>
                        </m:sub>
                        <m:sup>
                          <m:r>
                            <a:rPr lang="en-US" sz="3200" i="1">
                              <a:latin typeface="Cambria Math" charset="0"/>
                            </a:rPr>
                            <m:t>2</m:t>
                          </m:r>
                        </m:sup>
                      </m:sSubSup>
                      <m:r>
                        <a:rPr lang="en-US" sz="32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𝑦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3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latin typeface="Cambria Math" charset="0"/>
                            </a:rPr>
                            <m:t>′</m:t>
                          </m:r>
                        </m:sup>
                      </m:sSup>
                      <m:r>
                        <a:rPr lang="en-US" sz="3200" b="0" i="1" smtClean="0">
                          <a:latin typeface="Cambria Math" charset="0"/>
                        </a:rPr>
                        <m:t>(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𝑦</m:t>
                      </m:r>
                      <m:r>
                        <a:rPr lang="en-US" sz="3200" b="0" i="1" smtClean="0">
                          <a:latin typeface="Cambria Math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i="1">
                              <a:latin typeface="Cambria Math" charset="0"/>
                            </a:rPr>
                            <m:t>𝑦</m:t>
                          </m:r>
                        </m:e>
                      </m:acc>
                      <m:r>
                        <a:rPr lang="en-US" sz="3200" b="0" i="1" smtClean="0">
                          <a:latin typeface="Cambria Math" charset="0"/>
                        </a:rPr>
                        <m:t>)/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𝑛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3444466"/>
                <a:ext cx="4250074" cy="4924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24036" y="5112456"/>
                <a:ext cx="2825325" cy="10021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</a:rPr>
                        <m:t>𝑡</m:t>
                      </m:r>
                      <m:r>
                        <a:rPr lang="en-US" sz="3200" b="0" i="1" smtClean="0">
                          <a:latin typeface="Cambria Math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i="1">
                              <a:latin typeface="Cambria Math" charset="0"/>
                            </a:rPr>
                            <m:t>𝑏</m:t>
                          </m:r>
                        </m:e>
                      </m:acc>
                      <m:r>
                        <a:rPr lang="en-US" sz="3200" b="0" i="1" smtClean="0">
                          <a:latin typeface="Cambria Math" charset="0"/>
                        </a:rPr>
                        <m:t>/</m:t>
                      </m:r>
                      <m:rad>
                        <m:radPr>
                          <m:degHide m:val="on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3200" i="1">
                              <a:latin typeface="Cambria Math" charset="0"/>
                            </a:rPr>
                            <m:t>𝑉𝑎𝑟</m:t>
                          </m:r>
                          <m:d>
                            <m:d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i="1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</m:acc>
                            </m:e>
                          </m:d>
                        </m:e>
                      </m:rad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036" y="5112456"/>
                <a:ext cx="2825325" cy="1002134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781251" y="5367301"/>
                <a:ext cx="1852045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</a:rPr>
                        <m:t>~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𝑡</m:t>
                      </m:r>
                      <m:r>
                        <a:rPr lang="en-US" sz="3200" b="0" i="1" smtClean="0">
                          <a:latin typeface="Cambria Math" charset="0"/>
                        </a:rPr>
                        <m:t>(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𝑛</m:t>
                      </m:r>
                      <m:r>
                        <a:rPr lang="en-US" sz="3200" b="0" i="1" smtClean="0">
                          <a:latin typeface="Cambria Math" charset="0"/>
                        </a:rPr>
                        <m:t>−1)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1251" y="5367301"/>
                <a:ext cx="1852045" cy="492443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9351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GLM (Conceptual)</a:t>
            </a:r>
          </a:p>
        </p:txBody>
      </p:sp>
      <p:sp>
        <p:nvSpPr>
          <p:cNvPr id="37890" name="TextBox 3"/>
          <p:cNvSpPr txBox="1">
            <a:spLocks noChangeArrowheads="1"/>
          </p:cNvSpPr>
          <p:nvPr/>
        </p:nvSpPr>
        <p:spPr bwMode="auto">
          <a:xfrm>
            <a:off x="2971800" y="1447800"/>
            <a:ext cx="42672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Phenotype on individuals</a:t>
            </a:r>
          </a:p>
        </p:txBody>
      </p:sp>
      <p:sp>
        <p:nvSpPr>
          <p:cNvPr id="37891" name="TextBox 4"/>
          <p:cNvSpPr txBox="1">
            <a:spLocks noChangeArrowheads="1"/>
          </p:cNvSpPr>
          <p:nvPr/>
        </p:nvSpPr>
        <p:spPr bwMode="auto">
          <a:xfrm>
            <a:off x="2819400" y="2571750"/>
            <a:ext cx="1905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>
                <a:solidFill>
                  <a:srgbClr val="FF0000"/>
                </a:solidFill>
              </a:rPr>
              <a:t>Population </a:t>
            </a:r>
          </a:p>
          <a:p>
            <a:pPr algn="ctr" eaLnBrk="1" hangingPunct="1"/>
            <a:r>
              <a:rPr lang="en-US">
                <a:solidFill>
                  <a:srgbClr val="FF0000"/>
                </a:solidFill>
              </a:rPr>
              <a:t>structure</a:t>
            </a:r>
          </a:p>
        </p:txBody>
      </p:sp>
      <p:cxnSp>
        <p:nvCxnSpPr>
          <p:cNvPr id="37892" name="Straight Arrow Connector 8"/>
          <p:cNvCxnSpPr>
            <a:cxnSpLocks noChangeShapeType="1"/>
          </p:cNvCxnSpPr>
          <p:nvPr/>
        </p:nvCxnSpPr>
        <p:spPr bwMode="auto">
          <a:xfrm rot="10800000" flipV="1">
            <a:off x="3810000" y="1962150"/>
            <a:ext cx="1143000" cy="533400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 type="arrow" w="med" len="med"/>
          </a:ln>
        </p:spPr>
      </p:cxnSp>
      <p:sp>
        <p:nvSpPr>
          <p:cNvPr id="37893" name="TextBox 12"/>
          <p:cNvSpPr txBox="1">
            <a:spLocks noChangeArrowheads="1"/>
          </p:cNvSpPr>
          <p:nvPr/>
        </p:nvSpPr>
        <p:spPr bwMode="auto">
          <a:xfrm>
            <a:off x="152400" y="4248150"/>
            <a:ext cx="73152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600" dirty="0"/>
              <a:t>y = SNP + </a:t>
            </a:r>
            <a:r>
              <a:rPr lang="en-US" sz="3600" dirty="0">
                <a:solidFill>
                  <a:srgbClr val="FF0000"/>
                </a:solidFill>
              </a:rPr>
              <a:t>Q (or PCs)</a:t>
            </a:r>
            <a:r>
              <a:rPr lang="en-US" sz="3600" dirty="0"/>
              <a:t> + </a:t>
            </a:r>
          </a:p>
        </p:txBody>
      </p:sp>
      <p:sp>
        <p:nvSpPr>
          <p:cNvPr id="37894" name="TextBox 13"/>
          <p:cNvSpPr txBox="1">
            <a:spLocks noChangeArrowheads="1"/>
          </p:cNvSpPr>
          <p:nvPr/>
        </p:nvSpPr>
        <p:spPr bwMode="auto">
          <a:xfrm>
            <a:off x="2743200" y="4800600"/>
            <a:ext cx="3200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(fixed effect)</a:t>
            </a:r>
          </a:p>
        </p:txBody>
      </p:sp>
      <p:sp>
        <p:nvSpPr>
          <p:cNvPr id="37895" name="TextBox 15"/>
          <p:cNvSpPr txBox="1">
            <a:spLocks noChangeArrowheads="1"/>
          </p:cNvSpPr>
          <p:nvPr/>
        </p:nvSpPr>
        <p:spPr bwMode="auto">
          <a:xfrm>
            <a:off x="1219200" y="5257800"/>
            <a:ext cx="3962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General Linear Model (GLM)</a:t>
            </a:r>
          </a:p>
        </p:txBody>
      </p:sp>
      <p:cxnSp>
        <p:nvCxnSpPr>
          <p:cNvPr id="37896" name="Straight Arrow Connector 16"/>
          <p:cNvCxnSpPr>
            <a:cxnSpLocks noChangeShapeType="1"/>
          </p:cNvCxnSpPr>
          <p:nvPr/>
        </p:nvCxnSpPr>
        <p:spPr bwMode="auto">
          <a:xfrm rot="10800000">
            <a:off x="304800" y="5257800"/>
            <a:ext cx="5029200" cy="1588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37897" name="Straight Arrow Connector 19"/>
          <p:cNvCxnSpPr>
            <a:cxnSpLocks noChangeShapeType="1"/>
          </p:cNvCxnSpPr>
          <p:nvPr/>
        </p:nvCxnSpPr>
        <p:spPr bwMode="auto">
          <a:xfrm rot="5400000">
            <a:off x="3314701" y="3905250"/>
            <a:ext cx="838200" cy="3175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 type="arrow" w="med" len="med"/>
          </a:ln>
        </p:spPr>
      </p:cxnSp>
      <p:cxnSp>
        <p:nvCxnSpPr>
          <p:cNvPr id="37898" name="Straight Arrow Connector 24"/>
          <p:cNvCxnSpPr>
            <a:cxnSpLocks noChangeShapeType="1"/>
          </p:cNvCxnSpPr>
          <p:nvPr/>
        </p:nvCxnSpPr>
        <p:spPr bwMode="auto">
          <a:xfrm rot="5400000">
            <a:off x="7162800" y="2952750"/>
            <a:ext cx="2592388" cy="1588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 type="arrow" w="med" len="med"/>
          </a:ln>
        </p:spPr>
      </p:cxnSp>
      <p:cxnSp>
        <p:nvCxnSpPr>
          <p:cNvPr id="37899" name="Straight Arrow Connector 27"/>
          <p:cNvCxnSpPr>
            <a:cxnSpLocks noChangeShapeType="1"/>
            <a:endCxn id="37890" idx="3"/>
          </p:cNvCxnSpPr>
          <p:nvPr/>
        </p:nvCxnSpPr>
        <p:spPr bwMode="auto">
          <a:xfrm flipH="1">
            <a:off x="7239000" y="1658938"/>
            <a:ext cx="1219200" cy="26987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/>
          </a:ln>
        </p:spPr>
      </p:cxnSp>
      <p:cxnSp>
        <p:nvCxnSpPr>
          <p:cNvPr id="37900" name="Straight Arrow Connector 25"/>
          <p:cNvCxnSpPr>
            <a:cxnSpLocks noChangeShapeType="1"/>
          </p:cNvCxnSpPr>
          <p:nvPr/>
        </p:nvCxnSpPr>
        <p:spPr bwMode="auto">
          <a:xfrm>
            <a:off x="1828800" y="1676400"/>
            <a:ext cx="0" cy="2573338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 type="arrow" w="med" len="med"/>
          </a:ln>
        </p:spPr>
      </p:cxnSp>
      <p:cxnSp>
        <p:nvCxnSpPr>
          <p:cNvPr id="37901" name="Straight Arrow Connector 26"/>
          <p:cNvCxnSpPr>
            <a:cxnSpLocks noChangeShapeType="1"/>
            <a:stCxn id="37890" idx="1"/>
          </p:cNvCxnSpPr>
          <p:nvPr/>
        </p:nvCxnSpPr>
        <p:spPr bwMode="auto">
          <a:xfrm flipH="1" flipV="1">
            <a:off x="1828800" y="1676400"/>
            <a:ext cx="1143000" cy="9525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/>
          </a:ln>
        </p:spPr>
      </p:cxnSp>
      <p:sp>
        <p:nvSpPr>
          <p:cNvPr id="37902" name="TextBox 34"/>
          <p:cNvSpPr txBox="1">
            <a:spLocks noChangeArrowheads="1"/>
          </p:cNvSpPr>
          <p:nvPr/>
        </p:nvSpPr>
        <p:spPr bwMode="auto">
          <a:xfrm>
            <a:off x="228600" y="4800600"/>
            <a:ext cx="2438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(fixed effect)</a:t>
            </a:r>
          </a:p>
        </p:txBody>
      </p:sp>
      <p:sp>
        <p:nvSpPr>
          <p:cNvPr id="37903" name="TextBox 22"/>
          <p:cNvSpPr txBox="1">
            <a:spLocks noChangeArrowheads="1"/>
          </p:cNvSpPr>
          <p:nvPr/>
        </p:nvSpPr>
        <p:spPr bwMode="auto">
          <a:xfrm>
            <a:off x="8001000" y="4267200"/>
            <a:ext cx="914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60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778387759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2420824"/>
            <a:ext cx="8229599" cy="2382670"/>
          </a:xfrm>
        </p:spPr>
        <p:txBody>
          <a:bodyPr>
            <a:normAutofit/>
          </a:bodyPr>
          <a:lstStyle/>
          <a:p>
            <a:r>
              <a:rPr lang="en-US" sz="3200" dirty="0"/>
              <a:t>More parameters than observations</a:t>
            </a:r>
          </a:p>
          <a:p>
            <a:r>
              <a:rPr lang="en-US" sz="3200" dirty="0"/>
              <a:t>Residuals are always zero due to over model fitting</a:t>
            </a:r>
          </a:p>
          <a:p>
            <a:r>
              <a:rPr lang="en-US" sz="3200" dirty="0"/>
              <a:t>Needs new rules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Minimize residual does not work for adding individuals' effects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354" t="7993" b="14344"/>
          <a:stretch/>
        </p:blipFill>
        <p:spPr>
          <a:xfrm>
            <a:off x="2048717" y="4599594"/>
            <a:ext cx="5046563" cy="22584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flipH="1">
            <a:off x="7778188" y="6481822"/>
            <a:ext cx="335666" cy="3761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72955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2675467"/>
            <a:ext cx="8229599" cy="3450696"/>
          </a:xfrm>
        </p:spPr>
        <p:txBody>
          <a:bodyPr>
            <a:normAutofit/>
          </a:bodyPr>
          <a:lstStyle/>
          <a:p>
            <a:r>
              <a:rPr lang="en-US" sz="3200" dirty="0"/>
              <a:t>Free individuals effects</a:t>
            </a:r>
          </a:p>
          <a:p>
            <a:r>
              <a:rPr lang="en-US" sz="3200" dirty="0"/>
              <a:t>Only regulate the features for the population where they from: means (0) and variances</a:t>
            </a:r>
          </a:p>
          <a:p>
            <a:r>
              <a:rPr lang="en-US" sz="3200" dirty="0"/>
              <a:t>Optimize variances according to kinship and observation to maximize the likelihood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New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78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tantia" charset="0"/>
              </a:rPr>
              <a:t>From GLM to MLM</a:t>
            </a:r>
          </a:p>
          <a:p>
            <a:r>
              <a:rPr lang="en-US">
                <a:latin typeface="Constantia" charset="0"/>
              </a:rPr>
              <a:t>Concept and working models</a:t>
            </a:r>
            <a:endParaRPr lang="en-US" dirty="0">
              <a:latin typeface="Constantia" charset="0"/>
            </a:endParaRPr>
          </a:p>
          <a:p>
            <a:r>
              <a:rPr lang="en-US" dirty="0">
                <a:latin typeface="Constantia" charset="0"/>
              </a:rPr>
              <a:t>Incorporating kinship for GWAS</a:t>
            </a:r>
          </a:p>
          <a:p>
            <a:r>
              <a:rPr lang="en-US" dirty="0">
                <a:latin typeface="Constantia" charset="0"/>
              </a:rPr>
              <a:t>BLUE and BLUP</a:t>
            </a:r>
          </a:p>
          <a:p>
            <a:r>
              <a:rPr lang="en-US" dirty="0">
                <a:latin typeface="Constantia" charset="0"/>
              </a:rPr>
              <a:t>MLM in GAPIT</a:t>
            </a:r>
          </a:p>
          <a:p>
            <a:r>
              <a:rPr lang="en-US" dirty="0">
                <a:latin typeface="Constantia" charset="0"/>
              </a:rPr>
              <a:t>GLM in GAPIT</a:t>
            </a:r>
          </a:p>
          <a:p>
            <a:endParaRPr lang="en-US" dirty="0">
              <a:latin typeface="Constant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523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>
                <a:latin typeface="Calibri" charset="0"/>
              </a:rPr>
              <a:t>MLM for GWAS</a:t>
            </a:r>
          </a:p>
        </p:txBody>
      </p:sp>
      <p:sp>
        <p:nvSpPr>
          <p:cNvPr id="30722" name="TextBox 3"/>
          <p:cNvSpPr txBox="1">
            <a:spLocks noChangeArrowheads="1"/>
          </p:cNvSpPr>
          <p:nvPr/>
        </p:nvSpPr>
        <p:spPr bwMode="auto">
          <a:xfrm>
            <a:off x="3276600" y="1428750"/>
            <a:ext cx="3657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Phenotype</a:t>
            </a:r>
          </a:p>
        </p:txBody>
      </p:sp>
      <p:sp>
        <p:nvSpPr>
          <p:cNvPr id="30723" name="TextBox 4"/>
          <p:cNvSpPr txBox="1">
            <a:spLocks noChangeArrowheads="1"/>
          </p:cNvSpPr>
          <p:nvPr/>
        </p:nvSpPr>
        <p:spPr bwMode="auto">
          <a:xfrm>
            <a:off x="2819400" y="2571750"/>
            <a:ext cx="1905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>
                <a:solidFill>
                  <a:srgbClr val="FF0000"/>
                </a:solidFill>
              </a:rPr>
              <a:t>Population </a:t>
            </a:r>
          </a:p>
          <a:p>
            <a:pPr algn="ctr" eaLnBrk="1" hangingPunct="1"/>
            <a:r>
              <a:rPr lang="en-US">
                <a:solidFill>
                  <a:srgbClr val="FF0000"/>
                </a:solidFill>
              </a:rPr>
              <a:t>structure</a:t>
            </a:r>
          </a:p>
        </p:txBody>
      </p:sp>
      <p:sp>
        <p:nvSpPr>
          <p:cNvPr id="30724" name="TextBox 5"/>
          <p:cNvSpPr txBox="1">
            <a:spLocks noChangeArrowheads="1"/>
          </p:cNvSpPr>
          <p:nvPr/>
        </p:nvSpPr>
        <p:spPr bwMode="auto">
          <a:xfrm>
            <a:off x="5638800" y="2571750"/>
            <a:ext cx="19812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0070C0"/>
                </a:solidFill>
              </a:rPr>
              <a:t>Unequal </a:t>
            </a:r>
          </a:p>
          <a:p>
            <a:pPr algn="ctr" eaLnBrk="1" hangingPunct="1"/>
            <a:r>
              <a:rPr lang="en-US" dirty="0">
                <a:solidFill>
                  <a:srgbClr val="0070C0"/>
                </a:solidFill>
              </a:rPr>
              <a:t>relatedness</a:t>
            </a:r>
          </a:p>
        </p:txBody>
      </p:sp>
      <p:cxnSp>
        <p:nvCxnSpPr>
          <p:cNvPr id="30725" name="Straight Arrow Connector 8"/>
          <p:cNvCxnSpPr>
            <a:cxnSpLocks noChangeShapeType="1"/>
          </p:cNvCxnSpPr>
          <p:nvPr/>
        </p:nvCxnSpPr>
        <p:spPr bwMode="auto">
          <a:xfrm rot="10800000" flipV="1">
            <a:off x="3810000" y="1962150"/>
            <a:ext cx="1143000" cy="533400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 type="arrow" w="med" len="med"/>
          </a:ln>
        </p:spPr>
      </p:cxnSp>
      <p:cxnSp>
        <p:nvCxnSpPr>
          <p:cNvPr id="30726" name="Straight Arrow Connector 9"/>
          <p:cNvCxnSpPr>
            <a:cxnSpLocks noChangeShapeType="1"/>
            <a:endCxn id="30724" idx="0"/>
          </p:cNvCxnSpPr>
          <p:nvPr/>
        </p:nvCxnSpPr>
        <p:spPr bwMode="auto">
          <a:xfrm>
            <a:off x="5715000" y="1962150"/>
            <a:ext cx="914400" cy="609600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 type="arrow" w="med" len="med"/>
          </a:ln>
        </p:spPr>
      </p:cxnSp>
      <p:sp>
        <p:nvSpPr>
          <p:cNvPr id="30727" name="TextBox 12"/>
          <p:cNvSpPr txBox="1">
            <a:spLocks noChangeArrowheads="1"/>
          </p:cNvSpPr>
          <p:nvPr/>
        </p:nvSpPr>
        <p:spPr bwMode="auto">
          <a:xfrm>
            <a:off x="152400" y="4248150"/>
            <a:ext cx="88392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600"/>
              <a:t>Y = SNP + </a:t>
            </a:r>
            <a:r>
              <a:rPr lang="en-US" sz="3600">
                <a:solidFill>
                  <a:srgbClr val="FF0000"/>
                </a:solidFill>
              </a:rPr>
              <a:t>Q (or PCs)</a:t>
            </a:r>
            <a:r>
              <a:rPr lang="en-US" sz="3600"/>
              <a:t> + </a:t>
            </a:r>
            <a:r>
              <a:rPr lang="en-US" sz="3600">
                <a:solidFill>
                  <a:srgbClr val="0070C0"/>
                </a:solidFill>
              </a:rPr>
              <a:t>Kinship</a:t>
            </a:r>
            <a:r>
              <a:rPr lang="en-US" sz="3600"/>
              <a:t> + e</a:t>
            </a:r>
          </a:p>
        </p:txBody>
      </p:sp>
      <p:sp>
        <p:nvSpPr>
          <p:cNvPr id="30728" name="TextBox 13"/>
          <p:cNvSpPr txBox="1">
            <a:spLocks noChangeArrowheads="1"/>
          </p:cNvSpPr>
          <p:nvPr/>
        </p:nvSpPr>
        <p:spPr bwMode="auto">
          <a:xfrm>
            <a:off x="2743200" y="4800600"/>
            <a:ext cx="2438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(fixed effect)</a:t>
            </a:r>
          </a:p>
        </p:txBody>
      </p:sp>
      <p:sp>
        <p:nvSpPr>
          <p:cNvPr id="30729" name="TextBox 14"/>
          <p:cNvSpPr txBox="1">
            <a:spLocks noChangeArrowheads="1"/>
          </p:cNvSpPr>
          <p:nvPr/>
        </p:nvSpPr>
        <p:spPr bwMode="auto">
          <a:xfrm>
            <a:off x="5638800" y="4800600"/>
            <a:ext cx="27432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(random effect)</a:t>
            </a:r>
          </a:p>
        </p:txBody>
      </p:sp>
      <p:sp>
        <p:nvSpPr>
          <p:cNvPr id="30730" name="TextBox 15"/>
          <p:cNvSpPr txBox="1">
            <a:spLocks noChangeArrowheads="1"/>
          </p:cNvSpPr>
          <p:nvPr/>
        </p:nvSpPr>
        <p:spPr bwMode="auto">
          <a:xfrm>
            <a:off x="304800" y="5257800"/>
            <a:ext cx="4876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General Linear Model (GLM)</a:t>
            </a:r>
          </a:p>
        </p:txBody>
      </p:sp>
      <p:cxnSp>
        <p:nvCxnSpPr>
          <p:cNvPr id="30731" name="Straight Arrow Connector 16"/>
          <p:cNvCxnSpPr>
            <a:cxnSpLocks noChangeShapeType="1"/>
          </p:cNvCxnSpPr>
          <p:nvPr/>
        </p:nvCxnSpPr>
        <p:spPr bwMode="auto">
          <a:xfrm rot="10800000">
            <a:off x="304800" y="5257800"/>
            <a:ext cx="5029200" cy="1588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30732" name="Straight Arrow Connector 19"/>
          <p:cNvCxnSpPr>
            <a:cxnSpLocks noChangeShapeType="1"/>
          </p:cNvCxnSpPr>
          <p:nvPr/>
        </p:nvCxnSpPr>
        <p:spPr bwMode="auto">
          <a:xfrm rot="5400000">
            <a:off x="3314701" y="3905250"/>
            <a:ext cx="838200" cy="3175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 type="arrow" w="med" len="med"/>
          </a:ln>
        </p:spPr>
      </p:cxnSp>
      <p:cxnSp>
        <p:nvCxnSpPr>
          <p:cNvPr id="30733" name="Straight Arrow Connector 21"/>
          <p:cNvCxnSpPr>
            <a:cxnSpLocks noChangeShapeType="1"/>
          </p:cNvCxnSpPr>
          <p:nvPr/>
        </p:nvCxnSpPr>
        <p:spPr bwMode="auto">
          <a:xfrm rot="5400000">
            <a:off x="6211094" y="3904456"/>
            <a:ext cx="838200" cy="1588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 type="arrow" w="med" len="med"/>
          </a:ln>
        </p:spPr>
      </p:cxnSp>
      <p:cxnSp>
        <p:nvCxnSpPr>
          <p:cNvPr id="30734" name="Straight Arrow Connector 24"/>
          <p:cNvCxnSpPr>
            <a:cxnSpLocks noChangeShapeType="1"/>
          </p:cNvCxnSpPr>
          <p:nvPr/>
        </p:nvCxnSpPr>
        <p:spPr bwMode="auto">
          <a:xfrm rot="5400000">
            <a:off x="7162800" y="2952750"/>
            <a:ext cx="2592388" cy="1588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 type="arrow" w="med" len="med"/>
          </a:ln>
        </p:spPr>
      </p:cxnSp>
      <p:cxnSp>
        <p:nvCxnSpPr>
          <p:cNvPr id="30735" name="Straight Arrow Connector 27"/>
          <p:cNvCxnSpPr>
            <a:cxnSpLocks noChangeShapeType="1"/>
          </p:cNvCxnSpPr>
          <p:nvPr/>
        </p:nvCxnSpPr>
        <p:spPr bwMode="auto">
          <a:xfrm rot="10800000">
            <a:off x="6781800" y="1657350"/>
            <a:ext cx="1676400" cy="1588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/>
          </a:ln>
        </p:spPr>
      </p:cxnSp>
      <p:cxnSp>
        <p:nvCxnSpPr>
          <p:cNvPr id="30736" name="Straight Arrow Connector 25"/>
          <p:cNvCxnSpPr>
            <a:cxnSpLocks noChangeShapeType="1"/>
          </p:cNvCxnSpPr>
          <p:nvPr/>
        </p:nvCxnSpPr>
        <p:spPr bwMode="auto">
          <a:xfrm rot="5400000">
            <a:off x="533400" y="2952750"/>
            <a:ext cx="2592388" cy="1588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 type="arrow" w="med" len="med"/>
          </a:ln>
        </p:spPr>
      </p:cxnSp>
      <p:cxnSp>
        <p:nvCxnSpPr>
          <p:cNvPr id="30737" name="Straight Arrow Connector 26"/>
          <p:cNvCxnSpPr>
            <a:cxnSpLocks noChangeShapeType="1"/>
          </p:cNvCxnSpPr>
          <p:nvPr/>
        </p:nvCxnSpPr>
        <p:spPr bwMode="auto">
          <a:xfrm rot="10800000">
            <a:off x="1828800" y="1657350"/>
            <a:ext cx="1524000" cy="1588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/>
          </a:ln>
        </p:spPr>
      </p:cxnSp>
      <p:sp>
        <p:nvSpPr>
          <p:cNvPr id="30738" name="TextBox 31"/>
          <p:cNvSpPr txBox="1">
            <a:spLocks noChangeArrowheads="1"/>
          </p:cNvSpPr>
          <p:nvPr/>
        </p:nvSpPr>
        <p:spPr bwMode="auto">
          <a:xfrm>
            <a:off x="2362200" y="5878513"/>
            <a:ext cx="4953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>
                <a:solidFill>
                  <a:srgbClr val="0070C0"/>
                </a:solidFill>
              </a:rPr>
              <a:t>Mixed Linear Model (MLM)</a:t>
            </a:r>
          </a:p>
        </p:txBody>
      </p:sp>
      <p:cxnSp>
        <p:nvCxnSpPr>
          <p:cNvPr id="30739" name="Straight Arrow Connector 32"/>
          <p:cNvCxnSpPr>
            <a:cxnSpLocks noChangeShapeType="1"/>
          </p:cNvCxnSpPr>
          <p:nvPr/>
        </p:nvCxnSpPr>
        <p:spPr bwMode="auto">
          <a:xfrm rot="10800000">
            <a:off x="304800" y="5878513"/>
            <a:ext cx="7315200" cy="1587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/>
          </a:ln>
        </p:spPr>
      </p:cxnSp>
      <p:sp>
        <p:nvSpPr>
          <p:cNvPr id="30740" name="TextBox 34"/>
          <p:cNvSpPr txBox="1">
            <a:spLocks noChangeArrowheads="1"/>
          </p:cNvSpPr>
          <p:nvPr/>
        </p:nvSpPr>
        <p:spPr bwMode="auto">
          <a:xfrm>
            <a:off x="304800" y="4800600"/>
            <a:ext cx="23622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(fixed effect)</a:t>
            </a:r>
          </a:p>
        </p:txBody>
      </p:sp>
      <p:sp>
        <p:nvSpPr>
          <p:cNvPr id="30741" name="TextBox 22"/>
          <p:cNvSpPr txBox="1">
            <a:spLocks noChangeArrowheads="1"/>
          </p:cNvSpPr>
          <p:nvPr/>
        </p:nvSpPr>
        <p:spPr bwMode="auto">
          <a:xfrm>
            <a:off x="1981200" y="6324600"/>
            <a:ext cx="5638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(Yu et al. 2005, Nature Genetics)</a:t>
            </a:r>
          </a:p>
        </p:txBody>
      </p:sp>
    </p:spTree>
    <p:extLst>
      <p:ext uri="{BB962C8B-B14F-4D97-AF65-F5344CB8AC3E}">
        <p14:creationId xmlns:p14="http://schemas.microsoft.com/office/powerpoint/2010/main" val="1302165503"/>
      </p:ext>
    </p:extLst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Fixed effect</a:t>
            </a:r>
          </a:p>
          <a:p>
            <a:pPr lvl="1">
              <a:buFont typeface="Wingdings" charset="2"/>
              <a:buChar char="ü"/>
            </a:pPr>
            <a:r>
              <a:rPr lang="en-US" dirty="0"/>
              <a:t>Limited levels</a:t>
            </a:r>
          </a:p>
          <a:p>
            <a:pPr lvl="1">
              <a:buFont typeface="Wingdings" charset="2"/>
              <a:buChar char="ü"/>
            </a:pPr>
            <a:r>
              <a:rPr lang="en-US" dirty="0"/>
              <a:t>Interest on levels</a:t>
            </a:r>
          </a:p>
          <a:p>
            <a:r>
              <a:rPr lang="en-US" dirty="0"/>
              <a:t>Radom effect</a:t>
            </a:r>
          </a:p>
          <a:p>
            <a:pPr lvl="1">
              <a:buFont typeface="Wingdings" charset="2"/>
              <a:buChar char="ü"/>
            </a:pPr>
            <a:r>
              <a:rPr lang="en-US" dirty="0"/>
              <a:t>Many levels</a:t>
            </a:r>
          </a:p>
          <a:p>
            <a:pPr lvl="1">
              <a:buFont typeface="Wingdings" charset="2"/>
              <a:buChar char="ü"/>
            </a:pPr>
            <a:r>
              <a:rPr lang="en-US" dirty="0"/>
              <a:t>Interest on population behind the levels (mean, variance)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 vs. Random Effects</a:t>
            </a:r>
          </a:p>
        </p:txBody>
      </p:sp>
    </p:spTree>
    <p:extLst>
      <p:ext uri="{BB962C8B-B14F-4D97-AF65-F5344CB8AC3E}">
        <p14:creationId xmlns:p14="http://schemas.microsoft.com/office/powerpoint/2010/main" val="708586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Mixed Linear Model (MLM)</a:t>
            </a:r>
          </a:p>
        </p:txBody>
      </p:sp>
      <p:sp>
        <p:nvSpPr>
          <p:cNvPr id="37893" name="TextBox 12"/>
          <p:cNvSpPr txBox="1">
            <a:spLocks noChangeArrowheads="1"/>
          </p:cNvSpPr>
          <p:nvPr/>
        </p:nvSpPr>
        <p:spPr bwMode="auto">
          <a:xfrm>
            <a:off x="370541" y="1703608"/>
            <a:ext cx="840291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600" dirty="0"/>
              <a:t>y = </a:t>
            </a:r>
            <a:r>
              <a:rPr lang="en-US" sz="3600" dirty="0" err="1"/>
              <a:t>Xb</a:t>
            </a:r>
            <a:r>
              <a:rPr lang="en-US" sz="3600" dirty="0"/>
              <a:t> + </a:t>
            </a:r>
            <a:r>
              <a:rPr lang="en-US" sz="3600" dirty="0" err="1"/>
              <a:t>Zu</a:t>
            </a:r>
            <a:r>
              <a:rPr lang="en-US" sz="3600" dirty="0"/>
              <a:t> + e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57198" y="5611553"/>
            <a:ext cx="840291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600" dirty="0"/>
              <a:t>b prediction: Best Linear Unbiased Estimate, BLUE)</a:t>
            </a:r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57197" y="3121245"/>
                <a:ext cx="5081451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pt-BR" sz="3600" dirty="0"/>
                  <a:t>Var(</a:t>
                </a:r>
                <a:r>
                  <a:rPr lang="pt-BR" sz="3600" dirty="0" err="1"/>
                  <a:t>u</a:t>
                </a:r>
                <a:r>
                  <a:rPr lang="pt-BR" sz="3600" dirty="0"/>
                  <a:t>)=</a:t>
                </a:r>
                <a:r>
                  <a:rPr lang="pt-BR" sz="3600" dirty="0" err="1"/>
                  <a:t>G</a:t>
                </a:r>
                <a:r>
                  <a:rPr lang="pt-BR" sz="3600" dirty="0"/>
                  <a:t>=2K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3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𝜎</m:t>
                        </m:r>
                      </m:e>
                      <m:sub>
                        <m:r>
                          <a:rPr lang="en-US" sz="3600" i="1">
                            <a:latin typeface="Cambria Math" charset="0"/>
                          </a:rPr>
                          <m:t>𝑎</m:t>
                        </m:r>
                      </m:sub>
                      <m:sup>
                        <m:r>
                          <a:rPr lang="en-US" sz="3600" i="1">
                            <a:latin typeface="Cambria Math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sz="36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97" y="3121245"/>
                <a:ext cx="5081451" cy="553998"/>
              </a:xfrm>
              <a:prstGeom prst="rect">
                <a:avLst/>
              </a:prstGeom>
              <a:blipFill rotWithShape="0">
                <a:blip r:embed="rId2"/>
                <a:stretch>
                  <a:fillRect l="-5396" t="-23077" b="-516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457197" y="3804836"/>
                <a:ext cx="5081451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pt-BR" sz="3600" dirty="0"/>
                  <a:t>Var(e)=</a:t>
                </a:r>
                <a:r>
                  <a:rPr lang="pt-BR" sz="3600" dirty="0" err="1"/>
                  <a:t>R</a:t>
                </a:r>
                <a:r>
                  <a:rPr lang="pt-BR" sz="3600" dirty="0"/>
                  <a:t>=</a:t>
                </a:r>
                <a:r>
                  <a:rPr lang="pt-BR" sz="3600" dirty="0" err="1"/>
                  <a:t>I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3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𝜎</m:t>
                        </m:r>
                      </m:e>
                      <m:sub>
                        <m:r>
                          <a:rPr lang="en-US" sz="3600" b="0" i="1" smtClean="0">
                            <a:latin typeface="Cambria Math" charset="0"/>
                          </a:rPr>
                          <m:t>𝑒</m:t>
                        </m:r>
                      </m:sub>
                      <m:sup>
                        <m:r>
                          <a:rPr lang="en-US" sz="3600" i="1">
                            <a:latin typeface="Cambria Math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sz="36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97" y="3804836"/>
                <a:ext cx="5081451" cy="553998"/>
              </a:xfrm>
              <a:prstGeom prst="rect">
                <a:avLst/>
              </a:prstGeom>
              <a:blipFill rotWithShape="0">
                <a:blip r:embed="rId3"/>
                <a:stretch>
                  <a:fillRect l="-5396" t="-23077" b="-516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370541" y="2443204"/>
            <a:ext cx="840291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200" dirty="0" err="1"/>
              <a:t>Var</a:t>
            </a:r>
            <a:r>
              <a:rPr lang="en-US" sz="3200" dirty="0"/>
              <a:t>(y)=V=</a:t>
            </a:r>
            <a:r>
              <a:rPr lang="en-US" sz="3200" dirty="0" err="1"/>
              <a:t>Var</a:t>
            </a:r>
            <a:r>
              <a:rPr lang="en-US" sz="3200" dirty="0"/>
              <a:t>(u)+</a:t>
            </a:r>
            <a:r>
              <a:rPr lang="en-US" sz="3200" dirty="0" err="1"/>
              <a:t>Var</a:t>
            </a:r>
            <a:r>
              <a:rPr lang="en-US" sz="3200" dirty="0"/>
              <a:t>(e)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457197" y="4408112"/>
            <a:ext cx="840291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600" dirty="0"/>
              <a:t>u prediction: Best Linear Unbiased Prediction, BLUP)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1541157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Mixed Model Equation</a:t>
            </a:r>
          </a:p>
        </p:txBody>
      </p:sp>
      <p:sp>
        <p:nvSpPr>
          <p:cNvPr id="37893" name="TextBox 12"/>
          <p:cNvSpPr txBox="1">
            <a:spLocks noChangeArrowheads="1"/>
          </p:cNvSpPr>
          <p:nvPr/>
        </p:nvSpPr>
        <p:spPr bwMode="auto">
          <a:xfrm>
            <a:off x="457200" y="1857811"/>
            <a:ext cx="840291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600" dirty="0"/>
              <a:t>y = </a:t>
            </a:r>
            <a:r>
              <a:rPr lang="en-US" sz="3600" dirty="0" err="1"/>
              <a:t>Xb</a:t>
            </a:r>
            <a:r>
              <a:rPr lang="en-US" sz="3600" dirty="0"/>
              <a:t> + </a:t>
            </a:r>
            <a:r>
              <a:rPr lang="en-US" sz="3600" dirty="0" err="1"/>
              <a:t>Zu</a:t>
            </a:r>
            <a:r>
              <a:rPr lang="en-US" sz="3600" dirty="0"/>
              <a:t> + 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457200" y="2583978"/>
                <a:ext cx="5081451" cy="11175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pt-BR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uk-UA" sz="2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8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latin typeface="Cambria Math" charset="0"/>
                                </a:rPr>
                                <m:t>𝑋</m:t>
                              </m:r>
                            </m:e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𝑍</m:t>
                              </m:r>
                            </m:e>
                          </m:mr>
                          <m:mr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𝑍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𝑋</m:t>
                              </m:r>
                            </m:e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𝑍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𝑍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f>
                                    <m:fPr>
                                      <m:ctrlPr>
                                        <a:rPr lang="bg-BG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Sup>
                                        <m:sSubSupPr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  <m:t>𝑒</m:t>
                                          </m:r>
                                        </m:sub>
                                        <m:sup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  <m:t>𝑎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den>
                                  </m:f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𝐴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−1</m:t>
                                  </m:r>
                                </m:sup>
                              </m:sSup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pt-BR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cs-CZ" sz="2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latin typeface="Cambria Math" charset="0"/>
                                </a:rPr>
                                <m:t>𝑏</m:t>
                              </m:r>
                            </m:e>
                          </m:mr>
                          <m:m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2800" dirty="0"/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pt-BR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cs-CZ" sz="2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8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mr>
                          <m:mr>
                            <m:e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𝑧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2583978"/>
                <a:ext cx="5081451" cy="111755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457200" y="3781364"/>
                <a:ext cx="6453052" cy="145366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pt-BR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cs-CZ" sz="28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charset="0"/>
                                  </a:rPr>
                                  <m:t>𝑢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pt-BR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uk-UA" sz="2800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p>
                                      <m:sSupPr>
                                        <m:ctrlPr>
                                          <a:rPr lang="en-US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800" i="1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e>
                                      <m:sup>
                                        <m:r>
                                          <a:rPr lang="en-US" sz="2800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  <m:r>
                                      <m:rPr>
                                        <m:brk m:alnAt="7"/>
                                      </m:rPr>
                                      <a:rPr lang="en-US" sz="2800" i="1">
                                        <a:latin typeface="Cambria Math" charset="0"/>
                                      </a:rPr>
                                      <m:t>𝑋</m:t>
                                    </m:r>
                                  </m:e>
                                  <m:e>
                                    <m:sSup>
                                      <m:sSupPr>
                                        <m:ctrlPr>
                                          <a:rPr lang="en-US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800" i="1">
                                            <a:latin typeface="Cambria Math" charset="0"/>
                                          </a:rPr>
                                          <m:t>𝑋</m:t>
                                        </m:r>
                                      </m:e>
                                      <m:sup>
                                        <m:r>
                                          <a:rPr lang="en-US" sz="2800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  <m:r>
                                      <a:rPr lang="en-US" sz="2800" i="1">
                                        <a:latin typeface="Cambria Math" charset="0"/>
                                      </a:rPr>
                                      <m:t>𝑍</m:t>
                                    </m:r>
                                  </m:e>
                                </m:mr>
                                <m:mr>
                                  <m:e>
                                    <m:sSup>
                                      <m:sSupPr>
                                        <m:ctrlPr>
                                          <a:rPr lang="en-US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800" i="1">
                                            <a:latin typeface="Cambria Math" charset="0"/>
                                          </a:rPr>
                                          <m:t>𝑍</m:t>
                                        </m:r>
                                      </m:e>
                                      <m:sup>
                                        <m:r>
                                          <a:rPr lang="en-US" sz="2800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  <m:r>
                                      <a:rPr lang="en-US" sz="2800" i="1">
                                        <a:latin typeface="Cambria Math" charset="0"/>
                                      </a:rPr>
                                      <m:t>𝑋</m:t>
                                    </m:r>
                                  </m:e>
                                  <m:e>
                                    <m:sSup>
                                      <m:sSupPr>
                                        <m:ctrlPr>
                                          <a:rPr lang="en-US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800" i="1">
                                            <a:latin typeface="Cambria Math" charset="0"/>
                                          </a:rPr>
                                          <m:t>𝑍</m:t>
                                        </m:r>
                                      </m:e>
                                      <m:sup>
                                        <m:r>
                                          <a:rPr lang="en-US" sz="2800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  <m:r>
                                      <a:rPr lang="en-US" sz="2800" i="1">
                                        <a:latin typeface="Cambria Math" charset="0"/>
                                      </a:rPr>
                                      <m:t>𝑍</m:t>
                                    </m:r>
                                    <m:r>
                                      <a:rPr lang="en-US" sz="2800" i="1">
                                        <a:latin typeface="Cambria Math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n-US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f>
                                          <m:fPr>
                                            <m:ctrlPr>
                                              <a:rPr lang="bg-BG" sz="28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charset="0"/>
                                                    <a:ea typeface="Cambria Math" charset="0"/>
                                                    <a:cs typeface="Cambria Math" charset="0"/>
                                                  </a:rPr>
                                                  <m:t>𝜎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charset="0"/>
                                                  </a:rPr>
                                                  <m:t>𝑒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bSup>
                                          </m:num>
                                          <m:den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charset="0"/>
                                                    <a:ea typeface="Cambria Math" charset="0"/>
                                                    <a:cs typeface="Cambria Math" charset="0"/>
                                                  </a:rPr>
                                                  <m:t>𝜎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charset="0"/>
                                                  </a:rPr>
                                                  <m:t>𝑎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bSup>
                                          </m:den>
                                        </m:f>
                                        <m:r>
                                          <a:rPr lang="en-US" sz="2800" i="1">
                                            <a:latin typeface="Cambria Math" charset="0"/>
                                          </a:rPr>
                                          <m:t>𝐴</m:t>
                                        </m:r>
                                      </m:e>
                                      <m:sup>
                                        <m:r>
                                          <a:rPr lang="en-US" sz="2800" i="1">
                                            <a:latin typeface="Cambria Math" charset="0"/>
                                          </a:rPr>
                                          <m:t>−1</m:t>
                                        </m:r>
                                      </m:sup>
                                    </m:sSup>
                                  </m:e>
                                </m:mr>
                              </m:m>
                            </m:e>
                          </m:d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lang="pt-BR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cs-CZ" sz="28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2800" b="0" i="1" smtClean="0">
                                        <a:latin typeface="Cambria Math" charset="0"/>
                                      </a:rPr>
                                      <m:t>𝑋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sz="28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b="0" i="1" smtClean="0">
                                        <a:latin typeface="Cambria Math" charset="0"/>
                                      </a:rPr>
                                      <m:t>𝑍</m:t>
                                    </m:r>
                                  </m:e>
                                  <m:sup>
                                    <m:r>
                                      <a:rPr lang="en-US" sz="2800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3781364"/>
                <a:ext cx="6453052" cy="145366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457200" y="5165100"/>
                <a:ext cx="6453052" cy="12017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pt-BR" sz="2800" dirty="0"/>
                  <a:t>Var(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pt-BR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cs-CZ" sz="2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800" i="1">
                                  <a:latin typeface="Cambria Math" charset="0"/>
                                </a:rPr>
                                <m:t>𝑏</m:t>
                              </m:r>
                            </m:e>
                          </m:mr>
                          <m:m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𝑢</m:t>
                              </m:r>
                            </m:e>
                          </m:mr>
                        </m:m>
                      </m:e>
                    </m:d>
                    <m:r>
                      <a:rPr lang="en-US" sz="2800" b="0" i="1" smtClean="0">
                        <a:latin typeface="Cambria Math" charset="0"/>
                      </a:rPr>
                      <m:t>)=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pt-BR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uk-UA" sz="2800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p>
                                    <m:s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i="1">
                                          <a:latin typeface="Cambria Math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m:rPr>
                                      <m:brk m:alnAt="7"/>
                                    </m:rPr>
                                    <a:rPr lang="en-US" sz="28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e>
                                  <m:sSup>
                                    <m:s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𝑍</m:t>
                                  </m:r>
                                </m:e>
                              </m:mr>
                              <m:mr>
                                <m:e>
                                  <m:sSup>
                                    <m:s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𝑍</m:t>
                                      </m:r>
                                    </m:e>
                                    <m:sup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e>
                                  <m:sSup>
                                    <m:s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𝑍</m:t>
                                      </m:r>
                                    </m:e>
                                    <m:sup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𝑍</m:t>
                                  </m:r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f>
                                        <m:fPr>
                                          <m:ctrlPr>
                                            <a:rPr lang="bg-BG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bSup>
                                            <m:sSubSupPr>
                                              <m:ctrlPr>
                                                <a:rPr lang="en-US" sz="28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sz="2800" i="1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  <m:t>𝜎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800" i="1">
                                                  <a:latin typeface="Cambria Math" charset="0"/>
                                                </a:rPr>
                                                <m:t>𝑒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sz="2800" i="1">
                                                  <a:latin typeface="Cambria Math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bSup>
                                        </m:num>
                                        <m:den>
                                          <m:sSubSup>
                                            <m:sSubSupPr>
                                              <m:ctrlPr>
                                                <a:rPr lang="en-US" sz="28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sz="2800" i="1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  <m:t>𝜎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800" i="1">
                                                  <a:latin typeface="Cambria Math" charset="0"/>
                                                </a:rPr>
                                                <m:t>𝑎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sz="2800" i="1">
                                                  <a:latin typeface="Cambria Math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bSup>
                                        </m:den>
                                      </m:f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𝐴</m:t>
                                      </m:r>
                                    </m:e>
                                    <m:sup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en-US" sz="2800" b="0" i="1" smtClean="0">
                            <a:latin typeface="Cambria Math" charset="0"/>
                          </a:rPr>
                          <m:t>−1</m:t>
                        </m:r>
                      </m:sup>
                    </m:sSup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𝜎</m:t>
                        </m:r>
                      </m:e>
                      <m:sub>
                        <m:r>
                          <a:rPr lang="en-US" sz="2800" i="1">
                            <a:latin typeface="Cambria Math" charset="0"/>
                          </a:rPr>
                          <m:t>𝑒</m:t>
                        </m:r>
                      </m:sub>
                      <m:sup>
                        <m:r>
                          <a:rPr lang="en-US" sz="2800" i="1">
                            <a:latin typeface="Cambria Math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5165100"/>
                <a:ext cx="6453052" cy="1201739"/>
              </a:xfrm>
              <a:prstGeom prst="rect">
                <a:avLst/>
              </a:prstGeom>
              <a:blipFill rotWithShape="0">
                <a:blip r:embed="rId4"/>
                <a:stretch>
                  <a:fillRect l="-33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3718" y="3793500"/>
            <a:ext cx="16764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72778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GWAS with MLM in GAPIT</a:t>
            </a:r>
          </a:p>
        </p:txBody>
      </p:sp>
      <p:sp>
        <p:nvSpPr>
          <p:cNvPr id="4" name="Rectangle 3"/>
          <p:cNvSpPr/>
          <p:nvPr/>
        </p:nvSpPr>
        <p:spPr>
          <a:xfrm>
            <a:off x="266700" y="2828865"/>
            <a:ext cx="85979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/>
              <a:t>myGAPIT</a:t>
            </a:r>
            <a:r>
              <a:rPr lang="en-US" sz="2000" dirty="0"/>
              <a:t>=GAPIT(</a:t>
            </a:r>
          </a:p>
          <a:p>
            <a:pPr lvl="1"/>
            <a:r>
              <a:rPr lang="en-US" sz="2000" dirty="0"/>
              <a:t>Y=</a:t>
            </a:r>
            <a:r>
              <a:rPr lang="en-US" sz="2000" dirty="0" err="1"/>
              <a:t>myY</a:t>
            </a:r>
            <a:r>
              <a:rPr lang="en-US" sz="2000" dirty="0"/>
              <a:t>,</a:t>
            </a:r>
          </a:p>
          <a:p>
            <a:pPr lvl="1"/>
            <a:r>
              <a:rPr lang="en-US" sz="2000" dirty="0"/>
              <a:t>GD=</a:t>
            </a:r>
            <a:r>
              <a:rPr lang="en-US" sz="2000" dirty="0" err="1"/>
              <a:t>myGD</a:t>
            </a:r>
            <a:r>
              <a:rPr lang="en-US" sz="2000" dirty="0"/>
              <a:t>,</a:t>
            </a:r>
          </a:p>
          <a:p>
            <a:pPr lvl="1"/>
            <a:r>
              <a:rPr lang="en-US" sz="2000" dirty="0"/>
              <a:t>GM=</a:t>
            </a:r>
            <a:r>
              <a:rPr lang="en-US" sz="2000" dirty="0" err="1"/>
              <a:t>myGM</a:t>
            </a:r>
            <a:r>
              <a:rPr lang="en-US" sz="2000" dirty="0"/>
              <a:t>,</a:t>
            </a:r>
          </a:p>
          <a:p>
            <a:pPr lvl="1"/>
            <a:r>
              <a:rPr lang="en-US" sz="2000" dirty="0" err="1"/>
              <a:t>QTN.position</a:t>
            </a:r>
            <a:r>
              <a:rPr lang="en-US" sz="2000" dirty="0"/>
              <a:t>=</a:t>
            </a:r>
            <a:r>
              <a:rPr lang="en-US" sz="2000" dirty="0" err="1"/>
              <a:t>mySim$QTN.position</a:t>
            </a:r>
            <a:r>
              <a:rPr lang="en-US" sz="2000" dirty="0"/>
              <a:t>,</a:t>
            </a:r>
          </a:p>
          <a:p>
            <a:pPr lvl="1"/>
            <a:r>
              <a:rPr lang="en-US" sz="2000" dirty="0" err="1"/>
              <a:t>PCA.total</a:t>
            </a:r>
            <a:r>
              <a:rPr lang="en-US" sz="2000" dirty="0"/>
              <a:t>=3,</a:t>
            </a:r>
          </a:p>
          <a:p>
            <a:pPr lvl="1"/>
            <a:r>
              <a:rPr lang="en-US" sz="2000" dirty="0" err="1"/>
              <a:t>File.output</a:t>
            </a:r>
            <a:r>
              <a:rPr lang="en-US" sz="2000" dirty="0"/>
              <a:t>=FALSE,</a:t>
            </a:r>
          </a:p>
          <a:p>
            <a:pPr lvl="1"/>
            <a:r>
              <a:rPr lang="en-US" sz="2000" dirty="0" err="1">
                <a:solidFill>
                  <a:srgbClr val="FF0000"/>
                </a:solidFill>
              </a:rPr>
              <a:t>group.from</a:t>
            </a:r>
            <a:r>
              <a:rPr lang="en-US" sz="2000" dirty="0">
                <a:solidFill>
                  <a:srgbClr val="FF0000"/>
                </a:solidFill>
              </a:rPr>
              <a:t>=1000000,</a:t>
            </a:r>
          </a:p>
          <a:p>
            <a:pPr lvl="1"/>
            <a:r>
              <a:rPr lang="fr-FR" sz="2000" dirty="0" err="1">
                <a:solidFill>
                  <a:srgbClr val="FF0000"/>
                </a:solidFill>
              </a:rPr>
              <a:t>group.to</a:t>
            </a:r>
            <a:r>
              <a:rPr lang="fr-FR" sz="2000" dirty="0">
                <a:solidFill>
                  <a:srgbClr val="FF0000"/>
                </a:solidFill>
              </a:rPr>
              <a:t>=1000000,</a:t>
            </a:r>
          </a:p>
          <a:p>
            <a:pPr lvl="1"/>
            <a:r>
              <a:rPr lang="fr-FR" sz="2000" dirty="0" err="1">
                <a:solidFill>
                  <a:srgbClr val="FF0000"/>
                </a:solidFill>
              </a:rPr>
              <a:t>group.by</a:t>
            </a:r>
            <a:r>
              <a:rPr lang="fr-FR" sz="2000" dirty="0">
                <a:solidFill>
                  <a:srgbClr val="FF0000"/>
                </a:solidFill>
              </a:rPr>
              <a:t>=10</a:t>
            </a:r>
            <a:r>
              <a:rPr lang="en-US" sz="2000" dirty="0"/>
              <a:t>)</a:t>
            </a:r>
          </a:p>
          <a:p>
            <a:pPr lvl="1"/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419100" y="5998964"/>
            <a:ext cx="85979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Set </a:t>
            </a:r>
            <a:r>
              <a:rPr lang="en-US" sz="2000" dirty="0" err="1">
                <a:solidFill>
                  <a:srgbClr val="FF0000"/>
                </a:solidFill>
              </a:rPr>
              <a:t>group.from</a:t>
            </a:r>
            <a:r>
              <a:rPr lang="en-US" sz="2000" dirty="0">
                <a:solidFill>
                  <a:srgbClr val="FF0000"/>
                </a:solidFill>
              </a:rPr>
              <a:t> and </a:t>
            </a:r>
            <a:r>
              <a:rPr lang="en-US" sz="2000" dirty="0" err="1">
                <a:solidFill>
                  <a:srgbClr val="FF0000"/>
                </a:solidFill>
              </a:rPr>
              <a:t>group.to</a:t>
            </a:r>
            <a:r>
              <a:rPr lang="en-US" sz="2000" dirty="0">
                <a:solidFill>
                  <a:srgbClr val="FF0000"/>
                </a:solidFill>
              </a:rPr>
              <a:t> as a big number (e.g. 1M) for MLM in GAPIT</a:t>
            </a:r>
          </a:p>
        </p:txBody>
      </p:sp>
    </p:spTree>
    <p:extLst>
      <p:ext uri="{BB962C8B-B14F-4D97-AF65-F5344CB8AC3E}">
        <p14:creationId xmlns:p14="http://schemas.microsoft.com/office/powerpoint/2010/main" val="24895138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430078" cy="1080219"/>
          </a:xfrm>
        </p:spPr>
        <p:txBody>
          <a:bodyPr>
            <a:normAutofit/>
          </a:bodyPr>
          <a:lstStyle/>
          <a:p>
            <a:r>
              <a:rPr lang="en-US" dirty="0"/>
              <a:t>GWAS by MLM</a:t>
            </a:r>
          </a:p>
        </p:txBody>
      </p:sp>
      <p:sp>
        <p:nvSpPr>
          <p:cNvPr id="5" name="Rectangle 4"/>
          <p:cNvSpPr/>
          <p:nvPr/>
        </p:nvSpPr>
        <p:spPr>
          <a:xfrm>
            <a:off x="6224058" y="1418547"/>
            <a:ext cx="2606552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library('MASS') # required for </a:t>
            </a:r>
            <a:r>
              <a:rPr lang="en-US" sz="900" dirty="0" err="1"/>
              <a:t>ginv</a:t>
            </a:r>
            <a:endParaRPr lang="en-US" sz="900" dirty="0"/>
          </a:p>
          <a:p>
            <a:r>
              <a:rPr lang="en-US" sz="900" dirty="0"/>
              <a:t>library(</a:t>
            </a:r>
            <a:r>
              <a:rPr lang="en-US" sz="900" dirty="0" err="1"/>
              <a:t>multtest</a:t>
            </a:r>
            <a:r>
              <a:rPr lang="en-US" sz="900" dirty="0"/>
              <a:t>)</a:t>
            </a:r>
          </a:p>
          <a:p>
            <a:r>
              <a:rPr lang="en-US" sz="900" dirty="0"/>
              <a:t>library(</a:t>
            </a:r>
            <a:r>
              <a:rPr lang="en-US" sz="900" dirty="0" err="1"/>
              <a:t>gplots</a:t>
            </a:r>
            <a:r>
              <a:rPr lang="en-US" sz="900" dirty="0"/>
              <a:t>)</a:t>
            </a:r>
          </a:p>
          <a:p>
            <a:r>
              <a:rPr lang="en-US" sz="900" dirty="0"/>
              <a:t>library(compiler) #required for </a:t>
            </a:r>
            <a:r>
              <a:rPr lang="en-US" sz="900" dirty="0" err="1"/>
              <a:t>cmpfun</a:t>
            </a:r>
            <a:endParaRPr lang="en-US" sz="900" dirty="0"/>
          </a:p>
          <a:p>
            <a:r>
              <a:rPr lang="en-US" sz="900" dirty="0"/>
              <a:t>library("scatterplot3d")</a:t>
            </a:r>
          </a:p>
          <a:p>
            <a:endParaRPr lang="en-US" sz="900" dirty="0"/>
          </a:p>
          <a:p>
            <a:r>
              <a:rPr lang="en-US" sz="900" dirty="0"/>
              <a:t>source("http://</a:t>
            </a:r>
            <a:r>
              <a:rPr lang="en-US" sz="900" dirty="0" err="1"/>
              <a:t>www.zzlab.net</a:t>
            </a:r>
            <a:r>
              <a:rPr lang="en-US" sz="900" dirty="0"/>
              <a:t>/GAPIT/</a:t>
            </a:r>
            <a:r>
              <a:rPr lang="en-US" sz="900" dirty="0" err="1"/>
              <a:t>emma.txt</a:t>
            </a:r>
            <a:r>
              <a:rPr lang="en-US" sz="900" dirty="0"/>
              <a:t>")</a:t>
            </a:r>
          </a:p>
          <a:p>
            <a:r>
              <a:rPr lang="en-US" sz="900" dirty="0"/>
              <a:t>source("http://</a:t>
            </a:r>
            <a:r>
              <a:rPr lang="en-US" sz="900" dirty="0" err="1"/>
              <a:t>www.zzlab.net</a:t>
            </a:r>
            <a:r>
              <a:rPr lang="en-US" sz="900" dirty="0"/>
              <a:t>/GAPIT/</a:t>
            </a:r>
            <a:r>
              <a:rPr lang="en-US" sz="900" dirty="0" err="1"/>
              <a:t>gapit_functions.txt</a:t>
            </a:r>
            <a:r>
              <a:rPr lang="en-US" sz="900" dirty="0"/>
              <a:t>")</a:t>
            </a:r>
          </a:p>
          <a:p>
            <a:endParaRPr lang="en-US" sz="900" dirty="0"/>
          </a:p>
          <a:p>
            <a:r>
              <a:rPr lang="en-US" sz="900" dirty="0" err="1"/>
              <a:t>myGD</a:t>
            </a:r>
            <a:r>
              <a:rPr lang="en-US" sz="900" dirty="0"/>
              <a:t>=</a:t>
            </a:r>
            <a:r>
              <a:rPr lang="en-US" sz="900" dirty="0" err="1"/>
              <a:t>read.table</a:t>
            </a:r>
            <a:r>
              <a:rPr lang="en-US" sz="900" dirty="0"/>
              <a:t>(file="http://</a:t>
            </a:r>
            <a:r>
              <a:rPr lang="en-US" sz="900" dirty="0" err="1"/>
              <a:t>zzlab.net</a:t>
            </a:r>
            <a:r>
              <a:rPr lang="en-US" sz="900" dirty="0"/>
              <a:t>/GAPIT/data/</a:t>
            </a:r>
            <a:r>
              <a:rPr lang="en-US" sz="900" dirty="0" err="1"/>
              <a:t>mdp_numeric.txt",head</a:t>
            </a:r>
            <a:r>
              <a:rPr lang="en-US" sz="900" dirty="0"/>
              <a:t>=T)</a:t>
            </a:r>
          </a:p>
          <a:p>
            <a:r>
              <a:rPr lang="en-US" sz="900" dirty="0" err="1"/>
              <a:t>myGM</a:t>
            </a:r>
            <a:r>
              <a:rPr lang="en-US" sz="900" dirty="0"/>
              <a:t>=</a:t>
            </a:r>
            <a:r>
              <a:rPr lang="en-US" sz="900" dirty="0" err="1"/>
              <a:t>read.table</a:t>
            </a:r>
            <a:r>
              <a:rPr lang="en-US" sz="900" dirty="0"/>
              <a:t>(file="http://</a:t>
            </a:r>
            <a:r>
              <a:rPr lang="en-US" sz="900" dirty="0" err="1"/>
              <a:t>zzlab.net</a:t>
            </a:r>
            <a:r>
              <a:rPr lang="en-US" sz="900" dirty="0"/>
              <a:t>/GAPIT/data/</a:t>
            </a:r>
            <a:r>
              <a:rPr lang="en-US" sz="900" dirty="0" err="1"/>
              <a:t>mdp_SNP_information.txt",head</a:t>
            </a:r>
            <a:r>
              <a:rPr lang="en-US" sz="900" dirty="0"/>
              <a:t>=T)</a:t>
            </a:r>
          </a:p>
          <a:p>
            <a:r>
              <a:rPr lang="en-US" sz="900" dirty="0" err="1"/>
              <a:t>setwd</a:t>
            </a:r>
            <a:r>
              <a:rPr lang="en-US" sz="900" dirty="0"/>
              <a:t>("~/Dropbox/Current/</a:t>
            </a:r>
            <a:r>
              <a:rPr lang="en-US" sz="900" dirty="0" err="1"/>
              <a:t>ZZLab</a:t>
            </a:r>
            <a:r>
              <a:rPr lang="en-US" sz="900" dirty="0"/>
              <a:t>/</a:t>
            </a:r>
            <a:r>
              <a:rPr lang="en-US" sz="900" dirty="0" err="1"/>
              <a:t>WSUCourse</a:t>
            </a:r>
            <a:r>
              <a:rPr lang="en-US" sz="900" dirty="0"/>
              <a:t>/CROPS545/Demo")</a:t>
            </a:r>
          </a:p>
          <a:p>
            <a:r>
              <a:rPr lang="en-US" sz="900" dirty="0"/>
              <a:t>source("G2P.R")</a:t>
            </a:r>
          </a:p>
          <a:p>
            <a:endParaRPr lang="en-US" sz="900" dirty="0"/>
          </a:p>
          <a:p>
            <a:r>
              <a:rPr lang="is-IS" sz="900" dirty="0"/>
              <a:t>set.seed(99164)</a:t>
            </a:r>
          </a:p>
          <a:p>
            <a:r>
              <a:rPr lang="en-US" sz="900" dirty="0" err="1"/>
              <a:t>mySim</a:t>
            </a:r>
            <a:r>
              <a:rPr lang="en-US" sz="900" dirty="0"/>
              <a:t>=G2P(X= X1to5,h2=.75,alpha=1,NQTN=10,distribution="norm")</a:t>
            </a:r>
          </a:p>
          <a:p>
            <a:r>
              <a:rPr lang="en-US" sz="900" dirty="0" err="1"/>
              <a:t>setwd</a:t>
            </a:r>
            <a:r>
              <a:rPr lang="en-US" sz="900" dirty="0"/>
              <a:t>("~/Desktop/temp")</a:t>
            </a:r>
          </a:p>
          <a:p>
            <a:r>
              <a:rPr lang="en-US" sz="900" dirty="0" err="1"/>
              <a:t>myY</a:t>
            </a:r>
            <a:r>
              <a:rPr lang="en-US" sz="900" dirty="0"/>
              <a:t>=</a:t>
            </a:r>
            <a:r>
              <a:rPr lang="en-US" sz="900" dirty="0" err="1"/>
              <a:t>cbind</a:t>
            </a:r>
            <a:r>
              <a:rPr lang="en-US" sz="900" dirty="0"/>
              <a:t>(</a:t>
            </a:r>
            <a:r>
              <a:rPr lang="en-US" sz="900" dirty="0" err="1"/>
              <a:t>as.data.frame</a:t>
            </a:r>
            <a:r>
              <a:rPr lang="en-US" sz="900" dirty="0"/>
              <a:t>(</a:t>
            </a:r>
            <a:r>
              <a:rPr lang="en-US" sz="900" dirty="0" err="1"/>
              <a:t>myGD</a:t>
            </a:r>
            <a:r>
              <a:rPr lang="en-US" sz="900" dirty="0"/>
              <a:t>[,1]), </a:t>
            </a:r>
            <a:r>
              <a:rPr lang="en-US" sz="900" dirty="0" err="1"/>
              <a:t>mySim$y</a:t>
            </a:r>
            <a:r>
              <a:rPr lang="en-US" sz="900" dirty="0"/>
              <a:t>)</a:t>
            </a:r>
          </a:p>
          <a:p>
            <a:r>
              <a:rPr lang="en-US" sz="900" dirty="0" err="1"/>
              <a:t>myGAPIT</a:t>
            </a:r>
            <a:r>
              <a:rPr lang="en-US" sz="900" dirty="0"/>
              <a:t>=GAPIT(</a:t>
            </a:r>
          </a:p>
          <a:p>
            <a:r>
              <a:rPr lang="en-US" sz="900" dirty="0"/>
              <a:t>Y=</a:t>
            </a:r>
            <a:r>
              <a:rPr lang="en-US" sz="900" dirty="0" err="1"/>
              <a:t>myY</a:t>
            </a:r>
            <a:r>
              <a:rPr lang="en-US" sz="900" dirty="0"/>
              <a:t>,</a:t>
            </a:r>
          </a:p>
          <a:p>
            <a:r>
              <a:rPr lang="en-US" sz="900" dirty="0"/>
              <a:t>GD=</a:t>
            </a:r>
            <a:r>
              <a:rPr lang="en-US" sz="900" dirty="0" err="1"/>
              <a:t>myGD</a:t>
            </a:r>
            <a:r>
              <a:rPr lang="en-US" sz="900" dirty="0"/>
              <a:t>,</a:t>
            </a:r>
          </a:p>
          <a:p>
            <a:r>
              <a:rPr lang="en-US" sz="900" dirty="0"/>
              <a:t>GM=</a:t>
            </a:r>
            <a:r>
              <a:rPr lang="en-US" sz="900" dirty="0" err="1"/>
              <a:t>myGM</a:t>
            </a:r>
            <a:r>
              <a:rPr lang="en-US" sz="900" dirty="0"/>
              <a:t>,</a:t>
            </a:r>
          </a:p>
          <a:p>
            <a:r>
              <a:rPr lang="en-US" sz="900" dirty="0" err="1"/>
              <a:t>QTN.position</a:t>
            </a:r>
            <a:r>
              <a:rPr lang="en-US" sz="900" dirty="0"/>
              <a:t>=</a:t>
            </a:r>
            <a:r>
              <a:rPr lang="en-US" sz="900" dirty="0" err="1"/>
              <a:t>mySim$QTN.position</a:t>
            </a:r>
            <a:r>
              <a:rPr lang="en-US" sz="900" dirty="0"/>
              <a:t>,</a:t>
            </a:r>
          </a:p>
          <a:p>
            <a:r>
              <a:rPr lang="en-US" sz="900" dirty="0" err="1"/>
              <a:t>PCA.total</a:t>
            </a:r>
            <a:r>
              <a:rPr lang="en-US" sz="900" dirty="0"/>
              <a:t>=3,</a:t>
            </a:r>
          </a:p>
          <a:p>
            <a:r>
              <a:rPr lang="en-US" sz="900" dirty="0" err="1"/>
              <a:t>group.from</a:t>
            </a:r>
            <a:r>
              <a:rPr lang="en-US" sz="900" dirty="0"/>
              <a:t>=1000000,</a:t>
            </a:r>
          </a:p>
          <a:p>
            <a:r>
              <a:rPr lang="fr-FR" sz="900" dirty="0" err="1"/>
              <a:t>group.to</a:t>
            </a:r>
            <a:r>
              <a:rPr lang="fr-FR" sz="900" dirty="0"/>
              <a:t>=1000000,</a:t>
            </a:r>
          </a:p>
          <a:p>
            <a:r>
              <a:rPr lang="fr-FR" sz="900" dirty="0" err="1"/>
              <a:t>group.by</a:t>
            </a:r>
            <a:r>
              <a:rPr lang="fr-FR" sz="900" dirty="0"/>
              <a:t>=10,</a:t>
            </a:r>
          </a:p>
          <a:p>
            <a:r>
              <a:rPr lang="fr-FR" sz="900" dirty="0"/>
              <a:t>memo="MLM",</a:t>
            </a:r>
          </a:p>
          <a:p>
            <a:r>
              <a:rPr lang="fr-FR" sz="900" dirty="0" err="1"/>
              <a:t>file.output</a:t>
            </a:r>
            <a:r>
              <a:rPr lang="fr-FR" sz="900" dirty="0"/>
              <a:t>=TRUE,)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6224058" cy="27529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469" y="41148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790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430078" cy="1080219"/>
          </a:xfrm>
        </p:spPr>
        <p:txBody>
          <a:bodyPr>
            <a:normAutofit/>
          </a:bodyPr>
          <a:lstStyle/>
          <a:p>
            <a:r>
              <a:rPr lang="en-US" dirty="0"/>
              <a:t>GWAS by GLM</a:t>
            </a:r>
          </a:p>
        </p:txBody>
      </p:sp>
      <p:sp>
        <p:nvSpPr>
          <p:cNvPr id="5" name="Rectangle 4"/>
          <p:cNvSpPr/>
          <p:nvPr/>
        </p:nvSpPr>
        <p:spPr>
          <a:xfrm>
            <a:off x="6224058" y="1418547"/>
            <a:ext cx="2606552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library('MASS') # required for </a:t>
            </a:r>
            <a:r>
              <a:rPr lang="en-US" sz="900" dirty="0" err="1"/>
              <a:t>ginv</a:t>
            </a:r>
            <a:endParaRPr lang="en-US" sz="900" dirty="0"/>
          </a:p>
          <a:p>
            <a:r>
              <a:rPr lang="en-US" sz="900" dirty="0"/>
              <a:t>library(</a:t>
            </a:r>
            <a:r>
              <a:rPr lang="en-US" sz="900" dirty="0" err="1"/>
              <a:t>multtest</a:t>
            </a:r>
            <a:r>
              <a:rPr lang="en-US" sz="900" dirty="0"/>
              <a:t>)</a:t>
            </a:r>
          </a:p>
          <a:p>
            <a:r>
              <a:rPr lang="en-US" sz="900" dirty="0"/>
              <a:t>library(</a:t>
            </a:r>
            <a:r>
              <a:rPr lang="en-US" sz="900" dirty="0" err="1"/>
              <a:t>gplots</a:t>
            </a:r>
            <a:r>
              <a:rPr lang="en-US" sz="900" dirty="0"/>
              <a:t>)</a:t>
            </a:r>
          </a:p>
          <a:p>
            <a:r>
              <a:rPr lang="en-US" sz="900" dirty="0"/>
              <a:t>library(compiler) #required for </a:t>
            </a:r>
            <a:r>
              <a:rPr lang="en-US" sz="900" dirty="0" err="1"/>
              <a:t>cmpfun</a:t>
            </a:r>
            <a:endParaRPr lang="en-US" sz="900" dirty="0"/>
          </a:p>
          <a:p>
            <a:r>
              <a:rPr lang="en-US" sz="900" dirty="0"/>
              <a:t>library("scatterplot3d")</a:t>
            </a:r>
          </a:p>
          <a:p>
            <a:endParaRPr lang="en-US" sz="900" dirty="0"/>
          </a:p>
          <a:p>
            <a:r>
              <a:rPr lang="en-US" sz="900" dirty="0"/>
              <a:t>source("http://</a:t>
            </a:r>
            <a:r>
              <a:rPr lang="en-US" sz="900" dirty="0" err="1"/>
              <a:t>www.zzlab.net</a:t>
            </a:r>
            <a:r>
              <a:rPr lang="en-US" sz="900" dirty="0"/>
              <a:t>/GAPIT/</a:t>
            </a:r>
            <a:r>
              <a:rPr lang="en-US" sz="900" dirty="0" err="1"/>
              <a:t>emma.txt</a:t>
            </a:r>
            <a:r>
              <a:rPr lang="en-US" sz="900" dirty="0"/>
              <a:t>")</a:t>
            </a:r>
          </a:p>
          <a:p>
            <a:r>
              <a:rPr lang="en-US" sz="900" dirty="0"/>
              <a:t>source("http://</a:t>
            </a:r>
            <a:r>
              <a:rPr lang="en-US" sz="900" dirty="0" err="1"/>
              <a:t>www.zzlab.net</a:t>
            </a:r>
            <a:r>
              <a:rPr lang="en-US" sz="900" dirty="0"/>
              <a:t>/GAPIT/</a:t>
            </a:r>
            <a:r>
              <a:rPr lang="en-US" sz="900" dirty="0" err="1"/>
              <a:t>gapit_functions.txt</a:t>
            </a:r>
            <a:r>
              <a:rPr lang="en-US" sz="900" dirty="0"/>
              <a:t>")</a:t>
            </a:r>
          </a:p>
          <a:p>
            <a:endParaRPr lang="en-US" sz="900" dirty="0"/>
          </a:p>
          <a:p>
            <a:r>
              <a:rPr lang="en-US" sz="900" dirty="0" err="1"/>
              <a:t>myGD</a:t>
            </a:r>
            <a:r>
              <a:rPr lang="en-US" sz="900" dirty="0"/>
              <a:t>=</a:t>
            </a:r>
            <a:r>
              <a:rPr lang="en-US" sz="900" dirty="0" err="1"/>
              <a:t>read.table</a:t>
            </a:r>
            <a:r>
              <a:rPr lang="en-US" sz="900" dirty="0"/>
              <a:t>(file="http://</a:t>
            </a:r>
            <a:r>
              <a:rPr lang="en-US" sz="900" dirty="0" err="1"/>
              <a:t>zzlab.net</a:t>
            </a:r>
            <a:r>
              <a:rPr lang="en-US" sz="900" dirty="0"/>
              <a:t>/GAPIT/data/</a:t>
            </a:r>
            <a:r>
              <a:rPr lang="en-US" sz="900" dirty="0" err="1"/>
              <a:t>mdp_numeric.txt",head</a:t>
            </a:r>
            <a:r>
              <a:rPr lang="en-US" sz="900" dirty="0"/>
              <a:t>=T)</a:t>
            </a:r>
          </a:p>
          <a:p>
            <a:r>
              <a:rPr lang="en-US" sz="900" dirty="0" err="1"/>
              <a:t>myGM</a:t>
            </a:r>
            <a:r>
              <a:rPr lang="en-US" sz="900" dirty="0"/>
              <a:t>=</a:t>
            </a:r>
            <a:r>
              <a:rPr lang="en-US" sz="900" dirty="0" err="1"/>
              <a:t>read.table</a:t>
            </a:r>
            <a:r>
              <a:rPr lang="en-US" sz="900" dirty="0"/>
              <a:t>(file="http://</a:t>
            </a:r>
            <a:r>
              <a:rPr lang="en-US" sz="900" dirty="0" err="1"/>
              <a:t>zzlab.net</a:t>
            </a:r>
            <a:r>
              <a:rPr lang="en-US" sz="900" dirty="0"/>
              <a:t>/GAPIT/data/</a:t>
            </a:r>
            <a:r>
              <a:rPr lang="en-US" sz="900" dirty="0" err="1"/>
              <a:t>mdp_SNP_information.txt",head</a:t>
            </a:r>
            <a:r>
              <a:rPr lang="en-US" sz="900" dirty="0"/>
              <a:t>=T)</a:t>
            </a:r>
          </a:p>
          <a:p>
            <a:r>
              <a:rPr lang="en-US" sz="900" dirty="0" err="1"/>
              <a:t>setwd</a:t>
            </a:r>
            <a:r>
              <a:rPr lang="en-US" sz="900" dirty="0"/>
              <a:t>("~/Dropbox/Current/</a:t>
            </a:r>
            <a:r>
              <a:rPr lang="en-US" sz="900" dirty="0" err="1"/>
              <a:t>ZZLab</a:t>
            </a:r>
            <a:r>
              <a:rPr lang="en-US" sz="900" dirty="0"/>
              <a:t>/</a:t>
            </a:r>
            <a:r>
              <a:rPr lang="en-US" sz="900" dirty="0" err="1"/>
              <a:t>WSUCourse</a:t>
            </a:r>
            <a:r>
              <a:rPr lang="en-US" sz="900" dirty="0"/>
              <a:t>/CROPS545/Demo")</a:t>
            </a:r>
          </a:p>
          <a:p>
            <a:r>
              <a:rPr lang="en-US" sz="900" dirty="0"/>
              <a:t>source("G2P.R")</a:t>
            </a:r>
          </a:p>
          <a:p>
            <a:endParaRPr lang="en-US" sz="900" dirty="0"/>
          </a:p>
          <a:p>
            <a:r>
              <a:rPr lang="is-IS" sz="900" dirty="0"/>
              <a:t>set.seed(99164)</a:t>
            </a:r>
          </a:p>
          <a:p>
            <a:r>
              <a:rPr lang="en-US" sz="900" dirty="0" err="1"/>
              <a:t>mySim</a:t>
            </a:r>
            <a:r>
              <a:rPr lang="en-US" sz="900" dirty="0"/>
              <a:t>=G2P(X= X1to5,h2=.75,alpha=1,NQTN=10,distribution="norm")</a:t>
            </a:r>
          </a:p>
          <a:p>
            <a:r>
              <a:rPr lang="en-US" sz="900" dirty="0" err="1"/>
              <a:t>setwd</a:t>
            </a:r>
            <a:r>
              <a:rPr lang="en-US" sz="900" dirty="0"/>
              <a:t>("~/Desktop/temp")</a:t>
            </a:r>
          </a:p>
          <a:p>
            <a:r>
              <a:rPr lang="en-US" sz="900" dirty="0" err="1"/>
              <a:t>myY</a:t>
            </a:r>
            <a:r>
              <a:rPr lang="en-US" sz="900" dirty="0"/>
              <a:t>=</a:t>
            </a:r>
            <a:r>
              <a:rPr lang="en-US" sz="900" dirty="0" err="1"/>
              <a:t>cbind</a:t>
            </a:r>
            <a:r>
              <a:rPr lang="en-US" sz="900" dirty="0"/>
              <a:t>(</a:t>
            </a:r>
            <a:r>
              <a:rPr lang="en-US" sz="900" dirty="0" err="1"/>
              <a:t>as.data.frame</a:t>
            </a:r>
            <a:r>
              <a:rPr lang="en-US" sz="900" dirty="0"/>
              <a:t>(</a:t>
            </a:r>
            <a:r>
              <a:rPr lang="en-US" sz="900" dirty="0" err="1"/>
              <a:t>myGD</a:t>
            </a:r>
            <a:r>
              <a:rPr lang="en-US" sz="900" dirty="0"/>
              <a:t>[,1]), </a:t>
            </a:r>
            <a:r>
              <a:rPr lang="en-US" sz="900" dirty="0" err="1"/>
              <a:t>mySim$y</a:t>
            </a:r>
            <a:r>
              <a:rPr lang="en-US" sz="900" dirty="0"/>
              <a:t>)</a:t>
            </a:r>
          </a:p>
          <a:p>
            <a:r>
              <a:rPr lang="en-US" sz="900" dirty="0" err="1"/>
              <a:t>myGAPIT</a:t>
            </a:r>
            <a:r>
              <a:rPr lang="en-US" sz="900" dirty="0"/>
              <a:t>=GAPIT(</a:t>
            </a:r>
          </a:p>
          <a:p>
            <a:r>
              <a:rPr lang="en-US" sz="900" dirty="0"/>
              <a:t>Y=</a:t>
            </a:r>
            <a:r>
              <a:rPr lang="en-US" sz="900" dirty="0" err="1"/>
              <a:t>myY</a:t>
            </a:r>
            <a:r>
              <a:rPr lang="en-US" sz="900" dirty="0"/>
              <a:t>,</a:t>
            </a:r>
          </a:p>
          <a:p>
            <a:r>
              <a:rPr lang="en-US" sz="900" dirty="0"/>
              <a:t>GD=</a:t>
            </a:r>
            <a:r>
              <a:rPr lang="en-US" sz="900" dirty="0" err="1"/>
              <a:t>myGD</a:t>
            </a:r>
            <a:r>
              <a:rPr lang="en-US" sz="900" dirty="0"/>
              <a:t>,</a:t>
            </a:r>
          </a:p>
          <a:p>
            <a:r>
              <a:rPr lang="en-US" sz="900" dirty="0"/>
              <a:t>GM=</a:t>
            </a:r>
            <a:r>
              <a:rPr lang="en-US" sz="900" dirty="0" err="1"/>
              <a:t>myGM</a:t>
            </a:r>
            <a:r>
              <a:rPr lang="en-US" sz="900" dirty="0"/>
              <a:t>,</a:t>
            </a:r>
          </a:p>
          <a:p>
            <a:r>
              <a:rPr lang="en-US" sz="900" dirty="0" err="1"/>
              <a:t>QTN.position</a:t>
            </a:r>
            <a:r>
              <a:rPr lang="en-US" sz="900" dirty="0"/>
              <a:t>=</a:t>
            </a:r>
            <a:r>
              <a:rPr lang="en-US" sz="900" dirty="0" err="1"/>
              <a:t>mySim$QTN.position</a:t>
            </a:r>
            <a:r>
              <a:rPr lang="en-US" sz="900" dirty="0"/>
              <a:t>,</a:t>
            </a:r>
          </a:p>
          <a:p>
            <a:r>
              <a:rPr lang="en-US" sz="900" dirty="0" err="1"/>
              <a:t>PCA.total</a:t>
            </a:r>
            <a:r>
              <a:rPr lang="en-US" sz="900" dirty="0"/>
              <a:t>=3,</a:t>
            </a:r>
          </a:p>
          <a:p>
            <a:r>
              <a:rPr lang="en-US" sz="900" dirty="0" err="1"/>
              <a:t>group.from</a:t>
            </a:r>
            <a:r>
              <a:rPr lang="en-US" sz="900" dirty="0"/>
              <a:t>=1,</a:t>
            </a:r>
          </a:p>
          <a:p>
            <a:r>
              <a:rPr lang="fr-FR" sz="900" dirty="0" err="1"/>
              <a:t>group.to</a:t>
            </a:r>
            <a:r>
              <a:rPr lang="fr-FR" sz="900" dirty="0"/>
              <a:t>=1,</a:t>
            </a:r>
          </a:p>
          <a:p>
            <a:r>
              <a:rPr lang="fr-FR" sz="900" dirty="0" err="1"/>
              <a:t>group.by</a:t>
            </a:r>
            <a:r>
              <a:rPr lang="fr-FR" sz="900" dirty="0"/>
              <a:t>=10,</a:t>
            </a:r>
          </a:p>
          <a:p>
            <a:r>
              <a:rPr lang="fr-FR" sz="900" dirty="0"/>
              <a:t>memo="GLM",</a:t>
            </a:r>
          </a:p>
          <a:p>
            <a:r>
              <a:rPr lang="fr-FR" sz="900" dirty="0" err="1"/>
              <a:t>file.output</a:t>
            </a:r>
            <a:r>
              <a:rPr lang="fr-FR" sz="900" dirty="0"/>
              <a:t>=TRUE,)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6224058" cy="27529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429" y="4149949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0847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Highlight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tantia" charset="0"/>
              </a:rPr>
              <a:t>From GLM to MLM</a:t>
            </a:r>
          </a:p>
          <a:p>
            <a:r>
              <a:rPr lang="en-US" dirty="0">
                <a:latin typeface="Constantia" charset="0"/>
              </a:rPr>
              <a:t>Concept and working models</a:t>
            </a:r>
          </a:p>
          <a:p>
            <a:r>
              <a:rPr lang="en-US" dirty="0">
                <a:latin typeface="Constantia" charset="0"/>
              </a:rPr>
              <a:t>Incorporating kinship for GWAS</a:t>
            </a:r>
          </a:p>
          <a:p>
            <a:r>
              <a:rPr lang="en-US" dirty="0">
                <a:latin typeface="Constantia" charset="0"/>
              </a:rPr>
              <a:t>BLUE and BLUP</a:t>
            </a:r>
          </a:p>
          <a:p>
            <a:r>
              <a:rPr lang="en-US" dirty="0">
                <a:latin typeface="Constantia" charset="0"/>
              </a:rPr>
              <a:t>MLM in GAPIT</a:t>
            </a:r>
          </a:p>
          <a:p>
            <a:r>
              <a:rPr lang="en-US" dirty="0">
                <a:latin typeface="Constantia" charset="0"/>
              </a:rPr>
              <a:t>GLM in GAPIT</a:t>
            </a:r>
          </a:p>
          <a:p>
            <a:endParaRPr lang="en-US" dirty="0">
              <a:latin typeface="Constant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053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GWAS by correlation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52400" y="1591056"/>
            <a:ext cx="89916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#Import data</a:t>
            </a:r>
          </a:p>
          <a:p>
            <a:r>
              <a:rPr lang="en-US" dirty="0" err="1"/>
              <a:t>myGD</a:t>
            </a:r>
            <a:r>
              <a:rPr lang="en-US" dirty="0"/>
              <a:t>=</a:t>
            </a:r>
            <a:r>
              <a:rPr lang="en-US" dirty="0" err="1"/>
              <a:t>read.table</a:t>
            </a:r>
            <a:r>
              <a:rPr lang="en-US" dirty="0"/>
              <a:t>(file="http://</a:t>
            </a:r>
            <a:r>
              <a:rPr lang="en-US" dirty="0" err="1"/>
              <a:t>zzlab.net</a:t>
            </a:r>
            <a:r>
              <a:rPr lang="en-US" dirty="0"/>
              <a:t>/GAPIT/data/</a:t>
            </a:r>
            <a:r>
              <a:rPr lang="en-US" dirty="0" err="1"/>
              <a:t>mdp_numeric.txt",head</a:t>
            </a:r>
            <a:r>
              <a:rPr lang="en-US" dirty="0"/>
              <a:t>=T)</a:t>
            </a:r>
          </a:p>
          <a:p>
            <a:r>
              <a:rPr lang="en-US" dirty="0" err="1"/>
              <a:t>myGM</a:t>
            </a:r>
            <a:r>
              <a:rPr lang="en-US" dirty="0"/>
              <a:t>=</a:t>
            </a:r>
            <a:r>
              <a:rPr lang="en-US" dirty="0" err="1"/>
              <a:t>read.table</a:t>
            </a:r>
            <a:r>
              <a:rPr lang="en-US" dirty="0"/>
              <a:t>(file="http://</a:t>
            </a:r>
            <a:r>
              <a:rPr lang="en-US" dirty="0" err="1"/>
              <a:t>zzlab.net</a:t>
            </a:r>
            <a:r>
              <a:rPr lang="en-US" dirty="0"/>
              <a:t>/GAPIT/data/</a:t>
            </a:r>
            <a:r>
              <a:rPr lang="en-US" dirty="0" err="1"/>
              <a:t>mdp_SNP_information.txt",head</a:t>
            </a:r>
            <a:r>
              <a:rPr lang="en-US" dirty="0"/>
              <a:t>=T)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#Import function</a:t>
            </a:r>
          </a:p>
          <a:p>
            <a:r>
              <a:rPr lang="en-US" dirty="0" err="1"/>
              <a:t>setwd</a:t>
            </a:r>
            <a:r>
              <a:rPr lang="en-US" dirty="0"/>
              <a:t>("~/Dropbox/Current/ZZLab/</a:t>
            </a:r>
            <a:r>
              <a:rPr lang="en-US" dirty="0" err="1"/>
              <a:t>WSUCourse</a:t>
            </a:r>
            <a:r>
              <a:rPr lang="en-US" dirty="0"/>
              <a:t>/CROPS545/Demo")</a:t>
            </a:r>
          </a:p>
          <a:p>
            <a:r>
              <a:rPr lang="en-US" dirty="0"/>
              <a:t>source("G2P.R")</a:t>
            </a:r>
          </a:p>
          <a:p>
            <a:r>
              <a:rPr lang="en-US" dirty="0"/>
              <a:t>source("</a:t>
            </a:r>
            <a:r>
              <a:rPr lang="en-US" dirty="0" err="1"/>
              <a:t>GWASbyCor.R</a:t>
            </a:r>
            <a:r>
              <a:rPr lang="en-US" dirty="0"/>
              <a:t>")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#Simulation</a:t>
            </a:r>
          </a:p>
          <a:p>
            <a:r>
              <a:rPr lang="en-US" dirty="0"/>
              <a:t>X=</a:t>
            </a:r>
            <a:r>
              <a:rPr lang="en-US" dirty="0" err="1"/>
              <a:t>myGD</a:t>
            </a:r>
            <a:r>
              <a:rPr lang="en-US" dirty="0"/>
              <a:t>[,-1]</a:t>
            </a:r>
          </a:p>
          <a:p>
            <a:r>
              <a:rPr lang="en-US" dirty="0"/>
              <a:t>index1to5=</a:t>
            </a:r>
            <a:r>
              <a:rPr lang="en-US" dirty="0" err="1"/>
              <a:t>myGM</a:t>
            </a:r>
            <a:r>
              <a:rPr lang="en-US" dirty="0"/>
              <a:t>[,2]&lt;6</a:t>
            </a:r>
          </a:p>
          <a:p>
            <a:r>
              <a:rPr lang="en-US" dirty="0"/>
              <a:t>X1to5 = X[,index1to5]</a:t>
            </a:r>
          </a:p>
          <a:p>
            <a:r>
              <a:rPr lang="nl-NL" dirty="0" err="1"/>
              <a:t>set.seed</a:t>
            </a:r>
            <a:r>
              <a:rPr lang="nl-NL" dirty="0"/>
              <a:t>(99164)</a:t>
            </a:r>
            <a:endParaRPr lang="en-US" dirty="0"/>
          </a:p>
          <a:p>
            <a:r>
              <a:rPr lang="en-US" dirty="0" err="1"/>
              <a:t>mySim</a:t>
            </a:r>
            <a:r>
              <a:rPr lang="en-US" dirty="0"/>
              <a:t>=G2P(X= X1to5,h2=.75,alpha=1,NQTN=10,distribution="norm")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#GWAS</a:t>
            </a:r>
          </a:p>
          <a:p>
            <a:r>
              <a:rPr lang="en-US" dirty="0"/>
              <a:t>p= </a:t>
            </a:r>
            <a:r>
              <a:rPr lang="en-US" dirty="0" err="1"/>
              <a:t>GWASbyCor</a:t>
            </a:r>
            <a:r>
              <a:rPr lang="en-US" dirty="0"/>
              <a:t>(X=</a:t>
            </a:r>
            <a:r>
              <a:rPr lang="en-US" dirty="0" err="1"/>
              <a:t>X,y</a:t>
            </a:r>
            <a:r>
              <a:rPr lang="en-US" dirty="0"/>
              <a:t>=</a:t>
            </a:r>
            <a:r>
              <a:rPr lang="en-US" dirty="0" err="1"/>
              <a:t>mySim$y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234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5750" y="683708"/>
            <a:ext cx="8726750" cy="1323439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err="1"/>
              <a:t>color.vector</a:t>
            </a:r>
            <a:r>
              <a:rPr lang="en-US" sz="2000" dirty="0"/>
              <a:t> &lt;- rep(c("deepskyblue","orange","forestgreen","indianred3"),10)</a:t>
            </a:r>
          </a:p>
          <a:p>
            <a:r>
              <a:rPr lang="en-US" sz="2000" dirty="0"/>
              <a:t>m=</a:t>
            </a:r>
            <a:r>
              <a:rPr lang="en-US" sz="2000" dirty="0" err="1"/>
              <a:t>nrow</a:t>
            </a:r>
            <a:r>
              <a:rPr lang="en-US" sz="2000" dirty="0"/>
              <a:t>(</a:t>
            </a:r>
            <a:r>
              <a:rPr lang="en-US" sz="2000" dirty="0" err="1"/>
              <a:t>myGM</a:t>
            </a:r>
            <a:r>
              <a:rPr lang="en-US" sz="2000" dirty="0"/>
              <a:t>)</a:t>
            </a:r>
          </a:p>
          <a:p>
            <a:r>
              <a:rPr lang="en-US" sz="2000" dirty="0"/>
              <a:t>plot(t(-log10(</a:t>
            </a:r>
            <a:r>
              <a:rPr lang="en-US" sz="2000" dirty="0">
                <a:solidFill>
                  <a:srgbClr val="FF0000"/>
                </a:solidFill>
              </a:rPr>
              <a:t>p</a:t>
            </a:r>
            <a:r>
              <a:rPr lang="en-US" sz="2000" dirty="0"/>
              <a:t>))~</a:t>
            </a:r>
            <a:r>
              <a:rPr lang="en-US" sz="2000" dirty="0" err="1"/>
              <a:t>seq</a:t>
            </a:r>
            <a:r>
              <a:rPr lang="en-US" sz="2000" dirty="0"/>
              <a:t>(1:m),col=</a:t>
            </a:r>
            <a:r>
              <a:rPr lang="en-US" sz="2000" dirty="0" err="1"/>
              <a:t>color.vector</a:t>
            </a:r>
            <a:r>
              <a:rPr lang="en-US" sz="2000" dirty="0"/>
              <a:t>[</a:t>
            </a:r>
            <a:r>
              <a:rPr lang="en-US" sz="2000" dirty="0" err="1"/>
              <a:t>myGM</a:t>
            </a:r>
            <a:r>
              <a:rPr lang="en-US" sz="2000" dirty="0"/>
              <a:t>[,2]])</a:t>
            </a:r>
          </a:p>
          <a:p>
            <a:r>
              <a:rPr lang="en-US" sz="2000" dirty="0" err="1"/>
              <a:t>abline</a:t>
            </a:r>
            <a:r>
              <a:rPr lang="en-US" sz="2000" dirty="0"/>
              <a:t>(v=</a:t>
            </a:r>
            <a:r>
              <a:rPr lang="en-US" sz="2000" dirty="0" err="1"/>
              <a:t>mySim$QTN.position</a:t>
            </a:r>
            <a:r>
              <a:rPr lang="en-US" sz="2000" dirty="0"/>
              <a:t>, </a:t>
            </a:r>
            <a:r>
              <a:rPr lang="en-US" sz="2000" dirty="0" err="1"/>
              <a:t>lty</a:t>
            </a:r>
            <a:r>
              <a:rPr lang="en-US" sz="2000" dirty="0"/>
              <a:t> = 2, </a:t>
            </a:r>
            <a:r>
              <a:rPr lang="en-US" sz="2000" dirty="0" err="1"/>
              <a:t>lwd</a:t>
            </a:r>
            <a:r>
              <a:rPr lang="en-US" sz="2000" dirty="0"/>
              <a:t>=2, col = "black")</a:t>
            </a:r>
          </a:p>
        </p:txBody>
      </p:sp>
      <p:pic>
        <p:nvPicPr>
          <p:cNvPr id="6" name="Picture 5"/>
          <p:cNvPicPr>
            <a:picLocks/>
          </p:cNvPicPr>
          <p:nvPr/>
        </p:nvPicPr>
        <p:blipFill rotWithShape="1">
          <a:blip r:embed="rId2"/>
          <a:srcRect l="3729" t="11915" r="2881" b="13951"/>
          <a:stretch/>
        </p:blipFill>
        <p:spPr>
          <a:xfrm>
            <a:off x="285750" y="3124200"/>
            <a:ext cx="8810626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3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4068305" cy="1147770"/>
          </a:xfrm>
        </p:spPr>
        <p:txBody>
          <a:bodyPr>
            <a:normAutofit/>
          </a:bodyPr>
          <a:lstStyle/>
          <a:p>
            <a:r>
              <a:rPr lang="en-US" dirty="0"/>
              <a:t>QQ plot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175301"/>
            <a:ext cx="5003800" cy="3785652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r>
              <a:rPr lang="en-US" sz="2400" dirty="0" err="1">
                <a:latin typeface="Century"/>
                <a:cs typeface="Century"/>
              </a:rPr>
              <a:t>p.obs</a:t>
            </a:r>
            <a:r>
              <a:rPr lang="en-US" sz="2400" dirty="0">
                <a:latin typeface="Century"/>
                <a:cs typeface="Century"/>
              </a:rPr>
              <a:t>=p</a:t>
            </a:r>
          </a:p>
          <a:p>
            <a:r>
              <a:rPr lang="en-US" sz="2400" dirty="0"/>
              <a:t>m2=length(</a:t>
            </a:r>
            <a:r>
              <a:rPr lang="en-US" sz="2400" dirty="0" err="1"/>
              <a:t>p.obs</a:t>
            </a:r>
            <a:r>
              <a:rPr lang="en-US" sz="2400" dirty="0"/>
              <a:t>)</a:t>
            </a:r>
          </a:p>
          <a:p>
            <a:r>
              <a:rPr lang="en-US" sz="2400" dirty="0" err="1"/>
              <a:t>p.uni</a:t>
            </a:r>
            <a:r>
              <a:rPr lang="en-US" sz="2400" dirty="0"/>
              <a:t>=</a:t>
            </a:r>
            <a:r>
              <a:rPr lang="en-US" sz="2400" dirty="0" err="1"/>
              <a:t>runif</a:t>
            </a:r>
            <a:r>
              <a:rPr lang="en-US" sz="2400" dirty="0"/>
              <a:t>(m2,0,1)</a:t>
            </a:r>
          </a:p>
          <a:p>
            <a:r>
              <a:rPr lang="en-US" sz="2400" dirty="0" err="1"/>
              <a:t>order.obs</a:t>
            </a:r>
            <a:r>
              <a:rPr lang="en-US" sz="2400" dirty="0"/>
              <a:t>=order(</a:t>
            </a:r>
            <a:r>
              <a:rPr lang="en-US" sz="2400" dirty="0" err="1"/>
              <a:t>p.obs</a:t>
            </a:r>
            <a:r>
              <a:rPr lang="en-US" sz="2400" dirty="0"/>
              <a:t>)</a:t>
            </a:r>
          </a:p>
          <a:p>
            <a:r>
              <a:rPr lang="en-US" sz="2400" dirty="0" err="1"/>
              <a:t>order.uni</a:t>
            </a:r>
            <a:r>
              <a:rPr lang="en-US" sz="2400" dirty="0"/>
              <a:t>=order(</a:t>
            </a:r>
            <a:r>
              <a:rPr lang="en-US" sz="2400" dirty="0" err="1"/>
              <a:t>p.uni</a:t>
            </a:r>
            <a:r>
              <a:rPr lang="en-US" sz="2400" dirty="0"/>
              <a:t>)</a:t>
            </a:r>
          </a:p>
          <a:p>
            <a:endParaRPr lang="en-US" sz="2400" dirty="0"/>
          </a:p>
          <a:p>
            <a:r>
              <a:rPr lang="en-US" sz="2400" dirty="0"/>
              <a:t>plot(-log10(</a:t>
            </a:r>
            <a:r>
              <a:rPr lang="en-US" sz="2400" dirty="0" err="1"/>
              <a:t>p.uni</a:t>
            </a:r>
            <a:r>
              <a:rPr lang="en-US" sz="2400" dirty="0"/>
              <a:t>[</a:t>
            </a:r>
            <a:r>
              <a:rPr lang="en-US" sz="2400" dirty="0" err="1"/>
              <a:t>order.uni</a:t>
            </a:r>
            <a:r>
              <a:rPr lang="en-US" sz="2400" dirty="0"/>
              <a:t>]),</a:t>
            </a:r>
          </a:p>
          <a:p>
            <a:r>
              <a:rPr lang="en-US" sz="2400" dirty="0"/>
              <a:t>-log10(</a:t>
            </a:r>
            <a:r>
              <a:rPr lang="en-US" sz="2400" dirty="0" err="1"/>
              <a:t>p.obs</a:t>
            </a:r>
            <a:r>
              <a:rPr lang="en-US" sz="2400" dirty="0"/>
              <a:t>[</a:t>
            </a:r>
            <a:r>
              <a:rPr lang="en-US" sz="2400" dirty="0" err="1"/>
              <a:t>order.obs</a:t>
            </a:r>
            <a:r>
              <a:rPr lang="en-US" sz="2400" dirty="0"/>
              <a:t>]), )</a:t>
            </a:r>
          </a:p>
          <a:p>
            <a:r>
              <a:rPr lang="en-US" sz="2400" dirty="0" err="1"/>
              <a:t>abline</a:t>
            </a:r>
            <a:r>
              <a:rPr lang="en-US" sz="2400" dirty="0"/>
              <a:t>(a = 0, b = 1, col = "red")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800" y="2175301"/>
            <a:ext cx="38862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28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49799"/>
          <a:stretch/>
        </p:blipFill>
        <p:spPr>
          <a:xfrm>
            <a:off x="4787900" y="2513438"/>
            <a:ext cx="3898900" cy="34234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064" y="331205"/>
            <a:ext cx="8952271" cy="65341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Association with phenotypes</a:t>
            </a:r>
          </a:p>
        </p:txBody>
      </p:sp>
      <p:sp>
        <p:nvSpPr>
          <p:cNvPr id="4" name="Rectangle 3"/>
          <p:cNvSpPr/>
          <p:nvPr/>
        </p:nvSpPr>
        <p:spPr>
          <a:xfrm>
            <a:off x="146050" y="3440321"/>
            <a:ext cx="464185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PCA=</a:t>
            </a:r>
            <a:r>
              <a:rPr lang="en-US" sz="2400" dirty="0" err="1"/>
              <a:t>prcomp</a:t>
            </a:r>
            <a:r>
              <a:rPr lang="en-US" sz="2400" dirty="0"/>
              <a:t>(X)</a:t>
            </a:r>
          </a:p>
          <a:p>
            <a:r>
              <a:rPr lang="pt-BR" sz="2400" dirty="0" err="1">
                <a:latin typeface="Candara" charset="0"/>
              </a:rPr>
              <a:t>plot</a:t>
            </a:r>
            <a:r>
              <a:rPr lang="pt-BR" sz="2400" dirty="0">
                <a:latin typeface="Candara" charset="0"/>
              </a:rPr>
              <a:t>(</a:t>
            </a:r>
            <a:r>
              <a:rPr lang="pt-BR" sz="2400" dirty="0" err="1">
                <a:latin typeface="Candara" charset="0"/>
              </a:rPr>
              <a:t>mySim$y,PCA$x</a:t>
            </a:r>
            <a:r>
              <a:rPr lang="pt-BR" sz="2400" dirty="0">
                <a:latin typeface="Candara" charset="0"/>
              </a:rPr>
              <a:t>[,2])</a:t>
            </a:r>
          </a:p>
          <a:p>
            <a:r>
              <a:rPr lang="pt-BR" sz="2400" dirty="0">
                <a:latin typeface="Candara" charset="0"/>
              </a:rPr>
              <a:t>cor(</a:t>
            </a:r>
            <a:r>
              <a:rPr lang="pt-BR" sz="2400" dirty="0" err="1">
                <a:latin typeface="Candara" charset="0"/>
              </a:rPr>
              <a:t>mySim$y,PCA$x</a:t>
            </a:r>
            <a:r>
              <a:rPr lang="pt-BR" sz="2400" dirty="0">
                <a:latin typeface="Candara" charset="0"/>
              </a:rPr>
              <a:t>[,2])</a:t>
            </a:r>
          </a:p>
          <a:p>
            <a:endParaRPr lang="pt-BR" sz="2400" dirty="0">
              <a:latin typeface="Candara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429894" y="2698536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r=-0.32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123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199" y="139485"/>
            <a:ext cx="3572359" cy="67185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y=</a:t>
            </a:r>
            <a:r>
              <a:rPr lang="en-US" sz="2000" dirty="0" err="1"/>
              <a:t>mySim$y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G=</a:t>
            </a:r>
            <a:r>
              <a:rPr lang="en-US" sz="2000" dirty="0" err="1"/>
              <a:t>myGD</a:t>
            </a:r>
            <a:r>
              <a:rPr lang="en-US" sz="2000" dirty="0"/>
              <a:t>[,-1]</a:t>
            </a:r>
          </a:p>
          <a:p>
            <a:pPr marL="0" indent="0">
              <a:buNone/>
            </a:pPr>
            <a:r>
              <a:rPr lang="en-US" sz="2000" dirty="0"/>
              <a:t>n=</a:t>
            </a:r>
            <a:r>
              <a:rPr lang="en-US" sz="2000" dirty="0" err="1"/>
              <a:t>nrow</a:t>
            </a:r>
            <a:r>
              <a:rPr lang="en-US" sz="2000" dirty="0"/>
              <a:t>(G)</a:t>
            </a:r>
          </a:p>
          <a:p>
            <a:pPr marL="0" indent="0">
              <a:buNone/>
            </a:pPr>
            <a:r>
              <a:rPr lang="en-US" sz="2000" dirty="0"/>
              <a:t>m=</a:t>
            </a:r>
            <a:r>
              <a:rPr lang="en-US" sz="2000" dirty="0" err="1"/>
              <a:t>ncol</a:t>
            </a:r>
            <a:r>
              <a:rPr lang="en-US" sz="2000" dirty="0"/>
              <a:t>(G)</a:t>
            </a:r>
          </a:p>
          <a:p>
            <a:pPr marL="0" indent="0">
              <a:buNone/>
            </a:pPr>
            <a:r>
              <a:rPr lang="en-US" sz="2000" dirty="0"/>
              <a:t>P=matrix(NA,1,m)</a:t>
            </a:r>
          </a:p>
          <a:p>
            <a:pPr marL="0" indent="0">
              <a:buNone/>
            </a:pPr>
            <a:r>
              <a:rPr lang="fr-FR" sz="2000" dirty="0"/>
              <a:t>for (i in 1:m){</a:t>
            </a:r>
          </a:p>
          <a:p>
            <a:pPr marL="0" indent="0">
              <a:buNone/>
            </a:pPr>
            <a:r>
              <a:rPr lang="fr-FR" sz="2000" dirty="0"/>
              <a:t>x=</a:t>
            </a:r>
            <a:r>
              <a:rPr lang="pt-BR" sz="2000" dirty="0" err="1">
                <a:latin typeface="Candara" charset="0"/>
              </a:rPr>
              <a:t>G</a:t>
            </a:r>
            <a:r>
              <a:rPr lang="pt-BR" sz="2000" dirty="0">
                <a:latin typeface="Candara" charset="0"/>
              </a:rPr>
              <a:t>[,</a:t>
            </a:r>
            <a:r>
              <a:rPr lang="pt-BR" sz="2000" dirty="0" err="1">
                <a:latin typeface="Candara" charset="0"/>
              </a:rPr>
              <a:t>i</a:t>
            </a:r>
            <a:r>
              <a:rPr lang="pt-BR" sz="2000" dirty="0">
                <a:latin typeface="Candara" charset="0"/>
              </a:rPr>
              <a:t>]</a:t>
            </a:r>
          </a:p>
          <a:p>
            <a:pPr marL="0" indent="0">
              <a:buNone/>
            </a:pPr>
            <a:r>
              <a:rPr lang="pt-BR" sz="2000" dirty="0" err="1">
                <a:latin typeface="Candara" charset="0"/>
              </a:rPr>
              <a:t>if</a:t>
            </a:r>
            <a:r>
              <a:rPr lang="pt-BR" sz="2000" dirty="0">
                <a:latin typeface="Candara" charset="0"/>
              </a:rPr>
              <a:t>(</a:t>
            </a:r>
            <a:r>
              <a:rPr lang="pt-BR" sz="2000" dirty="0" err="1">
                <a:latin typeface="Candara" charset="0"/>
              </a:rPr>
              <a:t>max</a:t>
            </a:r>
            <a:r>
              <a:rPr lang="pt-BR" sz="2000" dirty="0">
                <a:latin typeface="Candara" charset="0"/>
              </a:rPr>
              <a:t>(</a:t>
            </a:r>
            <a:r>
              <a:rPr lang="pt-BR" sz="2000" dirty="0" err="1">
                <a:latin typeface="Candara" charset="0"/>
              </a:rPr>
              <a:t>x</a:t>
            </a:r>
            <a:r>
              <a:rPr lang="pt-BR" sz="2000" dirty="0">
                <a:latin typeface="Candara" charset="0"/>
              </a:rPr>
              <a:t>)==min(</a:t>
            </a:r>
            <a:r>
              <a:rPr lang="pt-BR" sz="2000" dirty="0" err="1">
                <a:latin typeface="Candara" charset="0"/>
              </a:rPr>
              <a:t>x</a:t>
            </a:r>
            <a:r>
              <a:rPr lang="pt-BR" sz="2000" dirty="0">
                <a:latin typeface="Candara" charset="0"/>
              </a:rPr>
              <a:t>)){</a:t>
            </a:r>
          </a:p>
          <a:p>
            <a:pPr marL="0" indent="0">
              <a:buNone/>
            </a:pPr>
            <a:r>
              <a:rPr lang="pt-BR" sz="2000" dirty="0" err="1">
                <a:latin typeface="Candara" charset="0"/>
              </a:rPr>
              <a:t>p</a:t>
            </a:r>
            <a:r>
              <a:rPr lang="pt-BR" sz="2000" dirty="0">
                <a:latin typeface="Candara" charset="0"/>
              </a:rPr>
              <a:t>=1}</a:t>
            </a:r>
            <a:r>
              <a:rPr lang="pt-BR" sz="2000" dirty="0" err="1">
                <a:latin typeface="Candara" charset="0"/>
              </a:rPr>
              <a:t>else</a:t>
            </a:r>
            <a:r>
              <a:rPr lang="pt-BR" sz="2000" dirty="0">
                <a:latin typeface="Candara" charset="0"/>
              </a:rPr>
              <a:t>{</a:t>
            </a:r>
            <a:endParaRPr lang="fr-FR" sz="2000" dirty="0"/>
          </a:p>
          <a:p>
            <a:pPr marL="0" indent="0">
              <a:buNone/>
            </a:pPr>
            <a:r>
              <a:rPr lang="en-US" sz="2000" dirty="0"/>
              <a:t>X=</a:t>
            </a:r>
            <a:r>
              <a:rPr lang="pt-BR" sz="2000" dirty="0" err="1">
                <a:latin typeface="Candara" charset="0"/>
              </a:rPr>
              <a:t>cbind</a:t>
            </a:r>
            <a:r>
              <a:rPr lang="pt-BR" sz="2000" dirty="0">
                <a:latin typeface="Candara" charset="0"/>
              </a:rPr>
              <a:t>(1, </a:t>
            </a:r>
            <a:r>
              <a:rPr lang="pt-BR" sz="2000" dirty="0" err="1">
                <a:latin typeface="Candara" charset="0"/>
              </a:rPr>
              <a:t>PCA$x</a:t>
            </a:r>
            <a:r>
              <a:rPr lang="pt-BR" sz="2000" dirty="0">
                <a:latin typeface="Candara" charset="0"/>
              </a:rPr>
              <a:t>[,2],</a:t>
            </a:r>
            <a:r>
              <a:rPr lang="pt-BR" sz="2000" dirty="0" err="1">
                <a:latin typeface="Candara" charset="0"/>
              </a:rPr>
              <a:t>x</a:t>
            </a:r>
            <a:r>
              <a:rPr lang="pt-BR" sz="2000" dirty="0">
                <a:latin typeface="Candara" charset="0"/>
              </a:rPr>
              <a:t>)</a:t>
            </a:r>
          </a:p>
          <a:p>
            <a:pPr marL="0" indent="0">
              <a:buNone/>
            </a:pP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LHS=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t</a:t>
            </a: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(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X</a:t>
            </a: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)%*%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X</a:t>
            </a:r>
            <a:endParaRPr lang="pt-BR" sz="1000" dirty="0">
              <a:solidFill>
                <a:schemeClr val="bg1">
                  <a:lumMod val="50000"/>
                </a:schemeClr>
              </a:solidFill>
              <a:latin typeface="Candara" charset="0"/>
            </a:endParaRPr>
          </a:p>
          <a:p>
            <a:pPr marL="0" indent="0">
              <a:buNone/>
            </a:pP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C=solve(LHS)</a:t>
            </a:r>
          </a:p>
          <a:p>
            <a:pPr marL="0" indent="0">
              <a:buNone/>
            </a:pP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RHS=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t</a:t>
            </a: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(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X</a:t>
            </a: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)%*%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y</a:t>
            </a:r>
            <a:endParaRPr lang="pt-BR" sz="1000" dirty="0">
              <a:solidFill>
                <a:schemeClr val="bg1">
                  <a:lumMod val="50000"/>
                </a:schemeClr>
              </a:solidFill>
              <a:latin typeface="Candara" charset="0"/>
            </a:endParaRPr>
          </a:p>
          <a:p>
            <a:pPr marL="0" indent="0">
              <a:buNone/>
            </a:pP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b</a:t>
            </a: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=C%*%RHS</a:t>
            </a:r>
          </a:p>
          <a:p>
            <a:pPr marL="0" indent="0">
              <a:buNone/>
            </a:pP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yb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=X%*%b</a:t>
            </a:r>
          </a:p>
          <a:p>
            <a:pPr marL="0" indent="0">
              <a:buNone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e=y-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yb</a:t>
            </a:r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n=length(y)</a:t>
            </a:r>
          </a:p>
          <a:p>
            <a:pPr marL="0" indent="0">
              <a:buNone/>
            </a:pP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ve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=sum(e^2)/(n-1)</a:t>
            </a:r>
          </a:p>
          <a:p>
            <a:pPr marL="0" indent="0">
              <a:buNone/>
            </a:pP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vt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=C*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ve</a:t>
            </a:r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t=b/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sqrt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diag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vt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))</a:t>
            </a:r>
          </a:p>
          <a:p>
            <a:pPr marL="0" indent="0">
              <a:buNone/>
            </a:pPr>
            <a:r>
              <a:rPr lang="fr-FR" sz="1000" dirty="0">
                <a:solidFill>
                  <a:schemeClr val="bg1">
                    <a:lumMod val="50000"/>
                  </a:schemeClr>
                </a:solidFill>
              </a:rPr>
              <a:t>p=2*(1-pt(abs(</a:t>
            </a:r>
            <a:r>
              <a:rPr lang="fr-FR" sz="1000" dirty="0" err="1">
                <a:solidFill>
                  <a:schemeClr val="bg1">
                    <a:lumMod val="50000"/>
                  </a:schemeClr>
                </a:solidFill>
              </a:rPr>
              <a:t>t</a:t>
            </a:r>
            <a:r>
              <a:rPr lang="fr-FR" sz="1000" dirty="0">
                <a:solidFill>
                  <a:schemeClr val="bg1">
                    <a:lumMod val="50000"/>
                  </a:schemeClr>
                </a:solidFill>
              </a:rPr>
              <a:t>),n-2))</a:t>
            </a:r>
          </a:p>
          <a:p>
            <a:pPr marL="0" indent="0">
              <a:buNone/>
            </a:pPr>
            <a:r>
              <a:rPr lang="fr-FR" sz="2000" dirty="0"/>
              <a:t>} #end of </a:t>
            </a:r>
            <a:r>
              <a:rPr lang="fr-FR" sz="2000" dirty="0" err="1"/>
              <a:t>testing</a:t>
            </a:r>
            <a:r>
              <a:rPr lang="fr-FR" sz="2000" dirty="0"/>
              <a:t> variation</a:t>
            </a:r>
            <a:endParaRPr lang="fr-FR" sz="20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FF0000"/>
                </a:solidFill>
              </a:rPr>
              <a:t>P</a:t>
            </a:r>
            <a:r>
              <a:rPr lang="fr-FR" sz="2000" dirty="0"/>
              <a:t>[i]=</a:t>
            </a:r>
            <a:r>
              <a:rPr lang="fr-FR" sz="2000" dirty="0">
                <a:solidFill>
                  <a:srgbClr val="FF0000"/>
                </a:solidFill>
              </a:rPr>
              <a:t>p</a:t>
            </a:r>
            <a:r>
              <a:rPr lang="fr-FR" sz="2000" dirty="0"/>
              <a:t>[</a:t>
            </a:r>
            <a:r>
              <a:rPr lang="fr-FR" sz="2000" dirty="0" err="1"/>
              <a:t>length</a:t>
            </a:r>
            <a:r>
              <a:rPr lang="fr-FR" sz="2000" dirty="0"/>
              <a:t>(p)]</a:t>
            </a:r>
          </a:p>
          <a:p>
            <a:pPr marL="0" indent="0">
              <a:buNone/>
            </a:pPr>
            <a:r>
              <a:rPr lang="fr-FR" sz="2000" dirty="0"/>
              <a:t>} #end of looping for markers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5160" y="307331"/>
            <a:ext cx="5858359" cy="746553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accent2"/>
                </a:solidFill>
              </a:rPr>
              <a:t>Add 2</a:t>
            </a:r>
            <a:r>
              <a:rPr lang="en-US" baseline="30000">
                <a:solidFill>
                  <a:schemeClr val="accent2"/>
                </a:solidFill>
              </a:rPr>
              <a:t>nd</a:t>
            </a:r>
            <a:r>
              <a:rPr lang="en-US">
                <a:solidFill>
                  <a:schemeClr val="accent2"/>
                </a:solidFill>
              </a:rPr>
              <a:t> PC as covariate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780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4068305" cy="1147770"/>
          </a:xfrm>
        </p:spPr>
        <p:txBody>
          <a:bodyPr>
            <a:normAutofit/>
          </a:bodyPr>
          <a:lstStyle/>
          <a:p>
            <a:r>
              <a:rPr lang="en-US" dirty="0"/>
              <a:t>QQ plot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175301"/>
            <a:ext cx="5003800" cy="3785652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r>
              <a:rPr lang="en-US" sz="2400" dirty="0" err="1">
                <a:latin typeface="Century"/>
                <a:cs typeface="Century"/>
              </a:rPr>
              <a:t>p.obs</a:t>
            </a:r>
            <a:r>
              <a:rPr lang="en-US" sz="2400" dirty="0">
                <a:latin typeface="Century"/>
                <a:cs typeface="Century"/>
              </a:rPr>
              <a:t>=P</a:t>
            </a:r>
          </a:p>
          <a:p>
            <a:r>
              <a:rPr lang="en-US" sz="2400" dirty="0"/>
              <a:t>m2=length(</a:t>
            </a:r>
            <a:r>
              <a:rPr lang="en-US" sz="2400" dirty="0" err="1"/>
              <a:t>p.obs</a:t>
            </a:r>
            <a:r>
              <a:rPr lang="en-US" sz="2400" dirty="0"/>
              <a:t>)</a:t>
            </a:r>
          </a:p>
          <a:p>
            <a:r>
              <a:rPr lang="en-US" sz="2400" dirty="0" err="1"/>
              <a:t>p.uni</a:t>
            </a:r>
            <a:r>
              <a:rPr lang="en-US" sz="2400" dirty="0"/>
              <a:t>=</a:t>
            </a:r>
            <a:r>
              <a:rPr lang="en-US" sz="2400" dirty="0" err="1"/>
              <a:t>runif</a:t>
            </a:r>
            <a:r>
              <a:rPr lang="en-US" sz="2400" dirty="0"/>
              <a:t>(m2,0,1)</a:t>
            </a:r>
          </a:p>
          <a:p>
            <a:r>
              <a:rPr lang="en-US" sz="2400" dirty="0" err="1"/>
              <a:t>order.obs</a:t>
            </a:r>
            <a:r>
              <a:rPr lang="en-US" sz="2400" dirty="0"/>
              <a:t>=order(</a:t>
            </a:r>
            <a:r>
              <a:rPr lang="en-US" sz="2400" dirty="0" err="1"/>
              <a:t>p.obs</a:t>
            </a:r>
            <a:r>
              <a:rPr lang="en-US" sz="2400" dirty="0"/>
              <a:t>)</a:t>
            </a:r>
          </a:p>
          <a:p>
            <a:r>
              <a:rPr lang="en-US" sz="2400" dirty="0" err="1"/>
              <a:t>order.uni</a:t>
            </a:r>
            <a:r>
              <a:rPr lang="en-US" sz="2400" dirty="0"/>
              <a:t>=order(</a:t>
            </a:r>
            <a:r>
              <a:rPr lang="en-US" sz="2400" dirty="0" err="1"/>
              <a:t>p.uni</a:t>
            </a:r>
            <a:r>
              <a:rPr lang="en-US" sz="2400" dirty="0"/>
              <a:t>)</a:t>
            </a:r>
          </a:p>
          <a:p>
            <a:endParaRPr lang="en-US" sz="2400" dirty="0"/>
          </a:p>
          <a:p>
            <a:r>
              <a:rPr lang="en-US" sz="2400" dirty="0"/>
              <a:t>plot(-log10(</a:t>
            </a:r>
            <a:r>
              <a:rPr lang="en-US" sz="2400" dirty="0" err="1"/>
              <a:t>p.uni</a:t>
            </a:r>
            <a:r>
              <a:rPr lang="en-US" sz="2400" dirty="0"/>
              <a:t>[</a:t>
            </a:r>
            <a:r>
              <a:rPr lang="en-US" sz="2400" dirty="0" err="1"/>
              <a:t>order.uni</a:t>
            </a:r>
            <a:r>
              <a:rPr lang="en-US" sz="2400" dirty="0"/>
              <a:t>]),</a:t>
            </a:r>
          </a:p>
          <a:p>
            <a:r>
              <a:rPr lang="en-US" sz="2400" dirty="0"/>
              <a:t>-log10(</a:t>
            </a:r>
            <a:r>
              <a:rPr lang="en-US" sz="2400" dirty="0" err="1"/>
              <a:t>p.obs</a:t>
            </a:r>
            <a:r>
              <a:rPr lang="en-US" sz="2400" dirty="0"/>
              <a:t>[</a:t>
            </a:r>
            <a:r>
              <a:rPr lang="en-US" sz="2400" dirty="0" err="1"/>
              <a:t>order.obs</a:t>
            </a:r>
            <a:r>
              <a:rPr lang="en-US" sz="2400" dirty="0"/>
              <a:t>]), )</a:t>
            </a:r>
          </a:p>
          <a:p>
            <a:r>
              <a:rPr lang="en-US" sz="2400" dirty="0" err="1"/>
              <a:t>abline</a:t>
            </a:r>
            <a:r>
              <a:rPr lang="en-US" sz="2400" dirty="0"/>
              <a:t>(a = 0, b = 1, col = "red")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800" y="1947227"/>
            <a:ext cx="38862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66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199" y="139485"/>
            <a:ext cx="3572359" cy="67185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G=</a:t>
            </a:r>
            <a:r>
              <a:rPr lang="en-US" sz="2000" dirty="0" err="1"/>
              <a:t>myGD</a:t>
            </a:r>
            <a:r>
              <a:rPr lang="en-US" sz="2000" dirty="0"/>
              <a:t>[,-1]</a:t>
            </a:r>
          </a:p>
          <a:p>
            <a:pPr marL="0" indent="0">
              <a:buNone/>
            </a:pPr>
            <a:r>
              <a:rPr lang="en-US" sz="2000" dirty="0"/>
              <a:t>n=</a:t>
            </a:r>
            <a:r>
              <a:rPr lang="en-US" sz="2000" dirty="0" err="1"/>
              <a:t>nrow</a:t>
            </a:r>
            <a:r>
              <a:rPr lang="en-US" sz="2000" dirty="0"/>
              <a:t>(G)</a:t>
            </a:r>
          </a:p>
          <a:p>
            <a:pPr marL="0" indent="0">
              <a:buNone/>
            </a:pPr>
            <a:r>
              <a:rPr lang="en-US" sz="2000" dirty="0"/>
              <a:t>m=</a:t>
            </a:r>
            <a:r>
              <a:rPr lang="en-US" sz="2000" dirty="0" err="1"/>
              <a:t>ncol</a:t>
            </a:r>
            <a:r>
              <a:rPr lang="en-US" sz="2000" dirty="0"/>
              <a:t>(G)</a:t>
            </a:r>
          </a:p>
          <a:p>
            <a:pPr marL="0" indent="0">
              <a:buNone/>
            </a:pPr>
            <a:r>
              <a:rPr lang="en-US" sz="2000" dirty="0"/>
              <a:t>P=matrix(NA,1,m)</a:t>
            </a:r>
          </a:p>
          <a:p>
            <a:pPr marL="0" indent="0">
              <a:buNone/>
            </a:pPr>
            <a:r>
              <a:rPr lang="fr-FR" sz="2000" dirty="0"/>
              <a:t>for (i in 1:m){</a:t>
            </a:r>
          </a:p>
          <a:p>
            <a:pPr marL="0" indent="0">
              <a:buNone/>
            </a:pPr>
            <a:r>
              <a:rPr lang="fr-FR" sz="2000" dirty="0"/>
              <a:t>x=</a:t>
            </a:r>
            <a:r>
              <a:rPr lang="pt-BR" sz="2000" dirty="0" err="1">
                <a:latin typeface="Candara" charset="0"/>
              </a:rPr>
              <a:t>G</a:t>
            </a:r>
            <a:r>
              <a:rPr lang="pt-BR" sz="2000" dirty="0">
                <a:latin typeface="Candara" charset="0"/>
              </a:rPr>
              <a:t>[,</a:t>
            </a:r>
            <a:r>
              <a:rPr lang="pt-BR" sz="2000" dirty="0" err="1">
                <a:latin typeface="Candara" charset="0"/>
              </a:rPr>
              <a:t>i</a:t>
            </a:r>
            <a:r>
              <a:rPr lang="pt-BR" sz="2000" dirty="0">
                <a:latin typeface="Candara" charset="0"/>
              </a:rPr>
              <a:t>]</a:t>
            </a:r>
          </a:p>
          <a:p>
            <a:pPr marL="0" indent="0">
              <a:buNone/>
            </a:pPr>
            <a:r>
              <a:rPr lang="pt-BR" sz="2000" dirty="0" err="1">
                <a:latin typeface="Candara" charset="0"/>
              </a:rPr>
              <a:t>if</a:t>
            </a:r>
            <a:r>
              <a:rPr lang="pt-BR" sz="2000" dirty="0">
                <a:latin typeface="Candara" charset="0"/>
              </a:rPr>
              <a:t>(</a:t>
            </a:r>
            <a:r>
              <a:rPr lang="pt-BR" sz="2000" dirty="0" err="1">
                <a:latin typeface="Candara" charset="0"/>
              </a:rPr>
              <a:t>max</a:t>
            </a:r>
            <a:r>
              <a:rPr lang="pt-BR" sz="2000" dirty="0">
                <a:latin typeface="Candara" charset="0"/>
              </a:rPr>
              <a:t>(</a:t>
            </a:r>
            <a:r>
              <a:rPr lang="pt-BR" sz="2000" dirty="0" err="1">
                <a:latin typeface="Candara" charset="0"/>
              </a:rPr>
              <a:t>x</a:t>
            </a:r>
            <a:r>
              <a:rPr lang="pt-BR" sz="2000" dirty="0">
                <a:latin typeface="Candara" charset="0"/>
              </a:rPr>
              <a:t>)==min(</a:t>
            </a:r>
            <a:r>
              <a:rPr lang="pt-BR" sz="2000" dirty="0" err="1">
                <a:latin typeface="Candara" charset="0"/>
              </a:rPr>
              <a:t>x</a:t>
            </a:r>
            <a:r>
              <a:rPr lang="pt-BR" sz="2000" dirty="0">
                <a:latin typeface="Candara" charset="0"/>
              </a:rPr>
              <a:t>)){</a:t>
            </a:r>
          </a:p>
          <a:p>
            <a:pPr marL="0" indent="0">
              <a:buNone/>
            </a:pPr>
            <a:r>
              <a:rPr lang="pt-BR" sz="2000" dirty="0" err="1">
                <a:latin typeface="Candara" charset="0"/>
              </a:rPr>
              <a:t>p</a:t>
            </a:r>
            <a:r>
              <a:rPr lang="pt-BR" sz="2000" dirty="0">
                <a:latin typeface="Candara" charset="0"/>
              </a:rPr>
              <a:t>=1}</a:t>
            </a:r>
            <a:r>
              <a:rPr lang="pt-BR" sz="2000" dirty="0" err="1">
                <a:latin typeface="Candara" charset="0"/>
              </a:rPr>
              <a:t>else</a:t>
            </a:r>
            <a:r>
              <a:rPr lang="pt-BR" sz="2000" dirty="0">
                <a:latin typeface="Candara" charset="0"/>
              </a:rPr>
              <a:t>{</a:t>
            </a:r>
            <a:endParaRPr lang="fr-FR" sz="2000" dirty="0"/>
          </a:p>
          <a:p>
            <a:pPr marL="0" indent="0">
              <a:buNone/>
            </a:pPr>
            <a:r>
              <a:rPr lang="en-US" sz="2000" dirty="0"/>
              <a:t>X=</a:t>
            </a:r>
            <a:r>
              <a:rPr lang="pt-BR" sz="2000" dirty="0" err="1">
                <a:latin typeface="Candara" charset="0"/>
              </a:rPr>
              <a:t>cbind</a:t>
            </a:r>
            <a:r>
              <a:rPr lang="pt-BR" sz="2000" dirty="0">
                <a:latin typeface="Candara" charset="0"/>
              </a:rPr>
              <a:t>(1, </a:t>
            </a:r>
            <a:r>
              <a:rPr lang="pt-BR" sz="2000" dirty="0" err="1">
                <a:latin typeface="Candara" charset="0"/>
              </a:rPr>
              <a:t>PCA$x</a:t>
            </a:r>
            <a:r>
              <a:rPr lang="pt-BR" sz="2000" dirty="0">
                <a:latin typeface="Candara" charset="0"/>
              </a:rPr>
              <a:t>[,</a:t>
            </a:r>
            <a:r>
              <a:rPr lang="pt-BR" sz="2000" dirty="0">
                <a:solidFill>
                  <a:srgbClr val="FF0000"/>
                </a:solidFill>
                <a:latin typeface="Candara" charset="0"/>
              </a:rPr>
              <a:t>1:3</a:t>
            </a:r>
            <a:r>
              <a:rPr lang="pt-BR" sz="2000" dirty="0">
                <a:latin typeface="Candara" charset="0"/>
              </a:rPr>
              <a:t>],</a:t>
            </a:r>
            <a:r>
              <a:rPr lang="pt-BR" sz="2000" dirty="0" err="1">
                <a:latin typeface="Candara" charset="0"/>
              </a:rPr>
              <a:t>x</a:t>
            </a:r>
            <a:r>
              <a:rPr lang="pt-BR" sz="2000" dirty="0">
                <a:latin typeface="Candara" charset="0"/>
              </a:rPr>
              <a:t>)</a:t>
            </a:r>
          </a:p>
          <a:p>
            <a:pPr marL="0" indent="0">
              <a:buNone/>
            </a:pP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LHS=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t</a:t>
            </a: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(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X</a:t>
            </a: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)%*%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X</a:t>
            </a:r>
            <a:endParaRPr lang="pt-BR" sz="1000" dirty="0">
              <a:solidFill>
                <a:schemeClr val="bg1">
                  <a:lumMod val="50000"/>
                </a:schemeClr>
              </a:solidFill>
              <a:latin typeface="Candara" charset="0"/>
            </a:endParaRPr>
          </a:p>
          <a:p>
            <a:pPr marL="0" indent="0">
              <a:buNone/>
            </a:pP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C=solve(LHS)</a:t>
            </a:r>
          </a:p>
          <a:p>
            <a:pPr marL="0" indent="0">
              <a:buNone/>
            </a:pP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RHS=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t</a:t>
            </a: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(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X</a:t>
            </a: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)%*%</a:t>
            </a: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y</a:t>
            </a:r>
            <a:endParaRPr lang="pt-BR" sz="1000" dirty="0">
              <a:solidFill>
                <a:schemeClr val="bg1">
                  <a:lumMod val="50000"/>
                </a:schemeClr>
              </a:solidFill>
              <a:latin typeface="Candara" charset="0"/>
            </a:endParaRPr>
          </a:p>
          <a:p>
            <a:pPr marL="0" indent="0">
              <a:buNone/>
            </a:pPr>
            <a:r>
              <a:rPr lang="pt-BR" sz="1000" dirty="0" err="1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b</a:t>
            </a:r>
            <a:r>
              <a:rPr lang="pt-BR" sz="1000" dirty="0">
                <a:solidFill>
                  <a:schemeClr val="bg1">
                    <a:lumMod val="50000"/>
                  </a:schemeClr>
                </a:solidFill>
                <a:latin typeface="Candara" charset="0"/>
              </a:rPr>
              <a:t>=C%*%RHS</a:t>
            </a:r>
          </a:p>
          <a:p>
            <a:pPr marL="0" indent="0">
              <a:buNone/>
            </a:pP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yb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=X%*%b</a:t>
            </a:r>
          </a:p>
          <a:p>
            <a:pPr marL="0" indent="0">
              <a:buNone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e=y-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yb</a:t>
            </a:r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n=length(y)</a:t>
            </a:r>
          </a:p>
          <a:p>
            <a:pPr marL="0" indent="0">
              <a:buNone/>
            </a:pP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ve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=sum(e^2)/(n-1)</a:t>
            </a:r>
          </a:p>
          <a:p>
            <a:pPr marL="0" indent="0">
              <a:buNone/>
            </a:pP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vt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=C*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ve</a:t>
            </a:r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t=b/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sqrt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diag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</a:rPr>
              <a:t>vt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))</a:t>
            </a:r>
          </a:p>
          <a:p>
            <a:pPr marL="0" indent="0">
              <a:buNone/>
            </a:pPr>
            <a:r>
              <a:rPr lang="fr-FR" sz="1000" dirty="0">
                <a:solidFill>
                  <a:schemeClr val="bg1">
                    <a:lumMod val="50000"/>
                  </a:schemeClr>
                </a:solidFill>
              </a:rPr>
              <a:t>p=2*(1-pt(abs(</a:t>
            </a:r>
            <a:r>
              <a:rPr lang="fr-FR" sz="1000" dirty="0" err="1">
                <a:solidFill>
                  <a:schemeClr val="bg1">
                    <a:lumMod val="50000"/>
                  </a:schemeClr>
                </a:solidFill>
              </a:rPr>
              <a:t>t</a:t>
            </a:r>
            <a:r>
              <a:rPr lang="fr-FR" sz="1000" dirty="0">
                <a:solidFill>
                  <a:schemeClr val="bg1">
                    <a:lumMod val="50000"/>
                  </a:schemeClr>
                </a:solidFill>
              </a:rPr>
              <a:t>),n-2))</a:t>
            </a:r>
          </a:p>
          <a:p>
            <a:pPr marL="0" indent="0">
              <a:buNone/>
            </a:pPr>
            <a:r>
              <a:rPr lang="fr-FR" sz="2000" dirty="0"/>
              <a:t>} #end of </a:t>
            </a:r>
            <a:r>
              <a:rPr lang="fr-FR" sz="2000" dirty="0" err="1"/>
              <a:t>testing</a:t>
            </a:r>
            <a:r>
              <a:rPr lang="fr-FR" sz="2000" dirty="0"/>
              <a:t> variation</a:t>
            </a:r>
            <a:endParaRPr lang="fr-FR" sz="20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fr-FR" sz="2000" dirty="0"/>
              <a:t>P[i]=p[</a:t>
            </a:r>
            <a:r>
              <a:rPr lang="fr-FR" sz="2000" dirty="0" err="1"/>
              <a:t>length</a:t>
            </a:r>
            <a:r>
              <a:rPr lang="fr-FR" sz="2000" dirty="0"/>
              <a:t>(p)]</a:t>
            </a:r>
          </a:p>
          <a:p>
            <a:pPr marL="0" indent="0">
              <a:buNone/>
            </a:pPr>
            <a:r>
              <a:rPr lang="fr-FR" sz="2000" dirty="0"/>
              <a:t>} #end of looping for markers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1104" y="338328"/>
            <a:ext cx="5075695" cy="74655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/>
                </a:solidFill>
              </a:rPr>
              <a:t>Using more PCs</a:t>
            </a:r>
          </a:p>
        </p:txBody>
      </p:sp>
    </p:spTree>
    <p:extLst>
      <p:ext uri="{BB962C8B-B14F-4D97-AF65-F5344CB8AC3E}">
        <p14:creationId xmlns:p14="http://schemas.microsoft.com/office/powerpoint/2010/main" val="5503320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2848</TotalTime>
  <Words>2074</Words>
  <Application>Microsoft Macintosh PowerPoint</Application>
  <PresentationFormat>On-screen Show (4:3)</PresentationFormat>
  <Paragraphs>355</Paragraphs>
  <Slides>27</Slides>
  <Notes>1</Notes>
  <HiddenSlides>10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ＭＳ Ｐゴシック</vt:lpstr>
      <vt:lpstr>Calibri</vt:lpstr>
      <vt:lpstr>Cambria Math</vt:lpstr>
      <vt:lpstr>Candara</vt:lpstr>
      <vt:lpstr>Century</vt:lpstr>
      <vt:lpstr>Constantia</vt:lpstr>
      <vt:lpstr>Symbol</vt:lpstr>
      <vt:lpstr>Verdana</vt:lpstr>
      <vt:lpstr>Wingdings</vt:lpstr>
      <vt:lpstr>Waveform</vt:lpstr>
      <vt:lpstr>Statistical Genomics</vt:lpstr>
      <vt:lpstr>Outline</vt:lpstr>
      <vt:lpstr>GWAS by correlation</vt:lpstr>
      <vt:lpstr>PowerPoint Presentation</vt:lpstr>
      <vt:lpstr>QQ plot</vt:lpstr>
      <vt:lpstr>Association with phenotypes</vt:lpstr>
      <vt:lpstr>Add 2nd PC as covariate</vt:lpstr>
      <vt:lpstr>QQ plot</vt:lpstr>
      <vt:lpstr>Using more PCs</vt:lpstr>
      <vt:lpstr>QQ plot</vt:lpstr>
      <vt:lpstr>PowerPoint Presentation</vt:lpstr>
      <vt:lpstr>Hidden, observed, induction, and modeling</vt:lpstr>
      <vt:lpstr>More covariates</vt:lpstr>
      <vt:lpstr>Recall for linear model</vt:lpstr>
      <vt:lpstr>Optimization to minimize residual</vt:lpstr>
      <vt:lpstr>Statistical test</vt:lpstr>
      <vt:lpstr>GLM (Conceptual)</vt:lpstr>
      <vt:lpstr>Minimize residual does not work for adding individuals' effects</vt:lpstr>
      <vt:lpstr>New rules</vt:lpstr>
      <vt:lpstr>MLM for GWAS</vt:lpstr>
      <vt:lpstr>Fixed vs. Random Effects</vt:lpstr>
      <vt:lpstr>Mixed Linear Model (MLM)</vt:lpstr>
      <vt:lpstr>Mixed Model Equation</vt:lpstr>
      <vt:lpstr>GWAS with MLM in GAPIT</vt:lpstr>
      <vt:lpstr>GWAS by MLM</vt:lpstr>
      <vt:lpstr>GWAS by GLM</vt:lpstr>
      <vt:lpstr>Highlight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Genomics</dc:title>
  <dc:creator>Zhiwu Zhang</dc:creator>
  <cp:lastModifiedBy>Zhang, Zhiwu</cp:lastModifiedBy>
  <cp:revision>311</cp:revision>
  <cp:lastPrinted>2015-09-01T19:21:20Z</cp:lastPrinted>
  <dcterms:created xsi:type="dcterms:W3CDTF">2013-08-24T13:03:35Z</dcterms:created>
  <dcterms:modified xsi:type="dcterms:W3CDTF">2018-03-02T21:05:38Z</dcterms:modified>
</cp:coreProperties>
</file>

<file path=docProps/thumbnail.jpeg>
</file>